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26"/>
  </p:notesMasterIdLst>
  <p:handoutMasterIdLst>
    <p:handoutMasterId r:id="rId27"/>
  </p:handoutMasterIdLst>
  <p:sldIdLst>
    <p:sldId id="281" r:id="rId2"/>
    <p:sldId id="285" r:id="rId3"/>
    <p:sldId id="257" r:id="rId4"/>
    <p:sldId id="289" r:id="rId5"/>
    <p:sldId id="290" r:id="rId6"/>
    <p:sldId id="287" r:id="rId7"/>
    <p:sldId id="291" r:id="rId8"/>
    <p:sldId id="307" r:id="rId9"/>
    <p:sldId id="292" r:id="rId10"/>
    <p:sldId id="294" r:id="rId11"/>
    <p:sldId id="295" r:id="rId12"/>
    <p:sldId id="298" r:id="rId13"/>
    <p:sldId id="296" r:id="rId14"/>
    <p:sldId id="299" r:id="rId15"/>
    <p:sldId id="300" r:id="rId16"/>
    <p:sldId id="305" r:id="rId17"/>
    <p:sldId id="304" r:id="rId18"/>
    <p:sldId id="303" r:id="rId19"/>
    <p:sldId id="308" r:id="rId20"/>
    <p:sldId id="309" r:id="rId21"/>
    <p:sldId id="301" r:id="rId22"/>
    <p:sldId id="310" r:id="rId23"/>
    <p:sldId id="306" r:id="rId24"/>
    <p:sldId id="277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983F1D-2AAD-4BE5-B839-FFE2D1A73707}">
          <p14:sldIdLst>
            <p14:sldId id="281"/>
            <p14:sldId id="285"/>
            <p14:sldId id="257"/>
            <p14:sldId id="289"/>
            <p14:sldId id="290"/>
            <p14:sldId id="287"/>
            <p14:sldId id="291"/>
            <p14:sldId id="307"/>
            <p14:sldId id="292"/>
            <p14:sldId id="294"/>
            <p14:sldId id="295"/>
            <p14:sldId id="298"/>
            <p14:sldId id="296"/>
            <p14:sldId id="299"/>
            <p14:sldId id="300"/>
            <p14:sldId id="305"/>
            <p14:sldId id="304"/>
            <p14:sldId id="303"/>
            <p14:sldId id="308"/>
            <p14:sldId id="309"/>
            <p14:sldId id="301"/>
            <p14:sldId id="310"/>
            <p14:sldId id="30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79706" autoAdjust="0"/>
  </p:normalViewPr>
  <p:slideViewPr>
    <p:cSldViewPr snapToGrid="0">
      <p:cViewPr varScale="1">
        <p:scale>
          <a:sx n="49" d="100"/>
          <a:sy n="49" d="100"/>
        </p:scale>
        <p:origin x="171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A276-4A76-4F57-AC62-760201003C63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32297-5592-4DAE-9DB4-3773DD03DE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02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51F1F-4993-4117-A495-D49556C74799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6D898-853C-4D85-9C23-4B941B56B4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13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3638" y="1241425"/>
            <a:ext cx="4467225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453E92-137D-42C3-9A7A-D759C85FC67F}" type="slidenum">
              <a:rPr lang="sv-S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4155775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03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665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73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973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822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388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89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432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464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99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936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15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sv-SE" sz="1200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33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00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68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76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83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67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6D898-853C-4D85-9C23-4B941B56B45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99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51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85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85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1" descr="MAH-logo_CMYK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903915"/>
            <a:ext cx="657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163" y="1042988"/>
            <a:ext cx="7894637" cy="64257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162" y="2033589"/>
            <a:ext cx="7894638" cy="368784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6DBC-2DC0-4CE4-BE85-E0EF74709497}" type="slidenum">
              <a:rPr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15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39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09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18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93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2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09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41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42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4FAB-5573-487E-A06F-DF959CE66FBE}" type="datetimeFigureOut">
              <a:rPr lang="sv-SE" smtClean="0"/>
              <a:t>2017-11-13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0845D-4B3F-4987-8121-B1FE2C62E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15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73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" b="12516"/>
          <a:stretch/>
        </p:blipFill>
        <p:spPr>
          <a:xfrm>
            <a:off x="0" y="2685143"/>
            <a:ext cx="9144000" cy="417285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06185" y="542471"/>
            <a:ext cx="65628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 smtClean="0">
                <a:solidFill>
                  <a:srgbClr val="00B050"/>
                </a:solidFill>
                <a:latin typeface="+mj-lt"/>
              </a:rPr>
              <a:t>”Full text </a:t>
            </a:r>
            <a:r>
              <a:rPr lang="sv-SE" sz="2400" dirty="0" err="1" smtClean="0">
                <a:solidFill>
                  <a:srgbClr val="00B050"/>
                </a:solidFill>
                <a:latin typeface="+mj-lt"/>
              </a:rPr>
              <a:t>only</a:t>
            </a:r>
            <a:r>
              <a:rPr lang="sv-SE" sz="2400" dirty="0" smtClean="0">
                <a:solidFill>
                  <a:srgbClr val="00B050"/>
                </a:solidFill>
                <a:latin typeface="+mj-lt"/>
              </a:rPr>
              <a:t> låter farlig, som en återvändsgränd” –</a:t>
            </a:r>
            <a:br>
              <a:rPr lang="sv-SE" sz="2400" dirty="0" smtClean="0">
                <a:solidFill>
                  <a:srgbClr val="00B050"/>
                </a:solidFill>
                <a:latin typeface="+mj-lt"/>
              </a:rPr>
            </a:br>
            <a:r>
              <a:rPr lang="sv-SE" sz="2400" dirty="0" smtClean="0">
                <a:solidFill>
                  <a:srgbClr val="00B050"/>
                </a:solidFill>
                <a:latin typeface="+mj-lt"/>
              </a:rPr>
              <a:t>användarundersökning av EDS på Malmö </a:t>
            </a:r>
            <a:r>
              <a:rPr lang="sv-SE" sz="2400" dirty="0">
                <a:solidFill>
                  <a:srgbClr val="00B050"/>
                </a:solidFill>
                <a:latin typeface="+mj-lt"/>
              </a:rPr>
              <a:t>högskola </a:t>
            </a:r>
            <a:endParaRPr lang="sv-SE" sz="2400" dirty="0" smtClean="0">
              <a:solidFill>
                <a:srgbClr val="00B050"/>
              </a:solidFill>
              <a:latin typeface="+mj-lt"/>
            </a:endParaRPr>
          </a:p>
          <a:p>
            <a:pPr>
              <a:defRPr/>
            </a:pPr>
            <a:r>
              <a:rPr lang="sv-SE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sv-SE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Linda Trygg</a:t>
            </a:r>
            <a:endParaRPr lang="sv-SE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r">
              <a:defRPr/>
            </a:pPr>
            <a:endParaRPr lang="sv-SE" b="1" kern="1600" cap="all" spc="-75" dirty="0">
              <a:solidFill>
                <a:srgbClr val="940F1C"/>
              </a:solidFill>
              <a:latin typeface="Arial"/>
              <a:cs typeface="Arial"/>
            </a:endParaRPr>
          </a:p>
          <a:p>
            <a:pPr algn="r">
              <a:defRPr/>
            </a:pPr>
            <a:endParaRPr lang="sv-SE" b="1" kern="1600" cap="all" spc="-75" dirty="0">
              <a:solidFill>
                <a:srgbClr val="940F1C"/>
              </a:solidFill>
              <a:latin typeface="Arial"/>
              <a:cs typeface="Arial"/>
            </a:endParaRPr>
          </a:p>
        </p:txBody>
      </p:sp>
      <p:pic>
        <p:nvPicPr>
          <p:cNvPr id="7" name="Bildobjekt 9" descr="MAH-logo_CMYK_VitTex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940" y="5936355"/>
            <a:ext cx="558784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>
                <a:solidFill>
                  <a:srgbClr val="00B050"/>
                </a:solidFill>
              </a:rPr>
              <a:t>Find</a:t>
            </a:r>
            <a:r>
              <a:rPr lang="sv-SE" dirty="0" smtClean="0">
                <a:solidFill>
                  <a:srgbClr val="00B050"/>
                </a:solidFill>
              </a:rPr>
              <a:t> fulltext</a:t>
            </a:r>
            <a:br>
              <a:rPr lang="sv-SE" dirty="0" smtClean="0">
                <a:solidFill>
                  <a:srgbClr val="00B050"/>
                </a:solidFill>
              </a:rPr>
            </a:br>
            <a:r>
              <a:rPr lang="sv-SE" dirty="0" smtClean="0">
                <a:solidFill>
                  <a:srgbClr val="00B050"/>
                </a:solidFill>
              </a:rPr>
              <a:t>i träfflistan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3289738"/>
            <a:ext cx="8094936" cy="3468414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Flera klickar på titeln för att komma vidare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Tycker inte att </a:t>
            </a:r>
            <a:r>
              <a:rPr lang="sv-SE" dirty="0" err="1" smtClean="0"/>
              <a:t>Find</a:t>
            </a:r>
            <a:r>
              <a:rPr lang="sv-SE" dirty="0" smtClean="0"/>
              <a:t> full text-knappen stämmer -</a:t>
            </a:r>
          </a:p>
          <a:p>
            <a:pPr marL="0" lvl="0" indent="0">
              <a:buNone/>
            </a:pPr>
            <a:r>
              <a:rPr lang="sv-SE" sz="1500" dirty="0" smtClean="0"/>
              <a:t>	”Att </a:t>
            </a:r>
            <a:r>
              <a:rPr lang="sv-SE" sz="1500" dirty="0"/>
              <a:t>man ska komma till fulltexten, men det gör man inte alltid, det är förvirrande. </a:t>
            </a:r>
            <a:r>
              <a:rPr lang="sv-SE" sz="1500" dirty="0" smtClean="0"/>
              <a:t>Fulltext </a:t>
            </a:r>
            <a:r>
              <a:rPr lang="sv-SE" sz="1500" dirty="0"/>
              <a:t>är </a:t>
            </a:r>
            <a:r>
              <a:rPr lang="sv-SE" sz="1500" dirty="0" smtClean="0"/>
              <a:t>	 inte alltid fulltext”</a:t>
            </a:r>
          </a:p>
          <a:p>
            <a:pPr marL="0" lvl="0" indent="0">
              <a:buNone/>
            </a:pPr>
            <a:r>
              <a:rPr lang="sv-SE" sz="1500" dirty="0" smtClean="0"/>
              <a:t>	"</a:t>
            </a:r>
            <a:r>
              <a:rPr lang="sv-SE" sz="1500" dirty="0" err="1"/>
              <a:t>Find</a:t>
            </a:r>
            <a:r>
              <a:rPr lang="sv-SE" sz="1500" dirty="0"/>
              <a:t> </a:t>
            </a:r>
            <a:r>
              <a:rPr lang="sv-SE" sz="1500" dirty="0" smtClean="0"/>
              <a:t>fulltext </a:t>
            </a:r>
            <a:r>
              <a:rPr lang="sv-SE" sz="1500" dirty="0"/>
              <a:t>- då tänker jag den finns här, Malmö högskolas logga då borde den finnas </a:t>
            </a:r>
            <a:r>
              <a:rPr lang="sv-SE" sz="1500" dirty="0" smtClean="0"/>
              <a:t>här” </a:t>
            </a:r>
          </a:p>
          <a:p>
            <a:pPr marL="0" lvl="0" indent="0">
              <a:buNone/>
            </a:pPr>
            <a:r>
              <a:rPr lang="sv-SE" sz="1500" dirty="0"/>
              <a:t> </a:t>
            </a:r>
            <a:r>
              <a:rPr lang="sv-SE" sz="1500" dirty="0" smtClean="0"/>
              <a:t>	”Har </a:t>
            </a:r>
            <a:r>
              <a:rPr lang="sv-SE" sz="1500" dirty="0"/>
              <a:t>stött på sånt som inte finns i </a:t>
            </a:r>
            <a:r>
              <a:rPr lang="sv-SE" sz="1500" dirty="0" smtClean="0"/>
              <a:t>fulltext”</a:t>
            </a:r>
          </a:p>
          <a:p>
            <a:pPr marL="0" lvl="0" indent="0">
              <a:buNone/>
            </a:pPr>
            <a:r>
              <a:rPr lang="sv-SE" sz="1500" dirty="0" smtClean="0"/>
              <a:t>	”Hittar </a:t>
            </a:r>
            <a:r>
              <a:rPr lang="sv-SE" sz="1500" dirty="0"/>
              <a:t>inte alltid fulltext, bättre med </a:t>
            </a:r>
            <a:r>
              <a:rPr lang="sv-SE" sz="1500" dirty="0" smtClean="0"/>
              <a:t>online access” </a:t>
            </a:r>
          </a:p>
          <a:p>
            <a:pPr marL="0" lvl="0" indent="0">
              <a:buNone/>
            </a:pPr>
            <a:r>
              <a:rPr lang="sv-SE" sz="1500" dirty="0" smtClean="0"/>
              <a:t>	”Man </a:t>
            </a:r>
            <a:r>
              <a:rPr lang="sv-SE" sz="1500" dirty="0"/>
              <a:t>nöjer sig ibland med abstracts, när man inte når </a:t>
            </a:r>
            <a:r>
              <a:rPr lang="sv-SE" sz="1500" dirty="0" smtClean="0"/>
              <a:t>fulltexten”</a:t>
            </a:r>
            <a:br>
              <a:rPr lang="sv-SE" sz="1500" dirty="0" smtClean="0"/>
            </a:br>
            <a:endParaRPr lang="sv-SE" sz="1500" dirty="0"/>
          </a:p>
          <a:p>
            <a:r>
              <a:rPr lang="sv-SE" dirty="0" smtClean="0"/>
              <a:t>Finns en förväntan överhuvudtaget på att det man hittar i </a:t>
            </a:r>
            <a:r>
              <a:rPr lang="sv-SE" dirty="0" err="1" smtClean="0"/>
              <a:t>Libsearch</a:t>
            </a:r>
            <a:r>
              <a:rPr lang="sv-SE" dirty="0" smtClean="0"/>
              <a:t> ska finnas i fulltext</a:t>
            </a:r>
            <a:endParaRPr lang="sv-SE" dirty="0"/>
          </a:p>
          <a:p>
            <a:pPr marL="0" lvl="0" indent="0">
              <a:buNone/>
            </a:pPr>
            <a:endParaRPr lang="sv-SE" sz="3500" b="1" dirty="0" smtClean="0"/>
          </a:p>
          <a:p>
            <a:pPr marL="0" lvl="0" indent="0">
              <a:buNone/>
            </a:pPr>
            <a:endParaRPr lang="sv-SE" sz="3500" b="1" dirty="0"/>
          </a:p>
          <a:p>
            <a:pPr marL="0" lvl="0" indent="0">
              <a:buNone/>
            </a:pPr>
            <a:endParaRPr lang="sv-SE" sz="3500" b="1" dirty="0" smtClean="0"/>
          </a:p>
          <a:p>
            <a:pPr marL="0" lvl="0" indent="0">
              <a:buNone/>
            </a:pPr>
            <a:endParaRPr lang="sv-SE" sz="3500" b="1" dirty="0"/>
          </a:p>
          <a:p>
            <a:pPr marL="0" lvl="0" indent="0">
              <a:buNone/>
            </a:pPr>
            <a:endParaRPr lang="sv-SE" sz="3500" b="1" dirty="0" smtClean="0"/>
          </a:p>
          <a:p>
            <a:pPr marL="0" lvl="0" indent="0">
              <a:buNone/>
            </a:pPr>
            <a:endParaRPr lang="sv-SE" sz="3500" b="1" dirty="0"/>
          </a:p>
          <a:p>
            <a:pPr marL="0" lvl="0" indent="0">
              <a:buNone/>
            </a:pPr>
            <a:endParaRPr lang="sv-SE" sz="3500" b="1" dirty="0" smtClean="0"/>
          </a:p>
          <a:p>
            <a:pPr marL="0" lvl="0" indent="0">
              <a:buNone/>
            </a:pPr>
            <a:endParaRPr lang="sv-SE" sz="3500" b="1" dirty="0"/>
          </a:p>
          <a:p>
            <a:pPr lvl="2"/>
            <a:endParaRPr lang="sv-SE" sz="1100" dirty="0"/>
          </a:p>
          <a:p>
            <a:pPr lvl="2"/>
            <a:endParaRPr lang="sv-SE" sz="11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17" y="365126"/>
            <a:ext cx="4373290" cy="27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Fasetten ”Limit to”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219201"/>
            <a:ext cx="7886700" cy="4957762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A och B-test på två förslag – vad tänker du? Annat förslag?</a:t>
            </a:r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9" y="2541750"/>
            <a:ext cx="3076575" cy="378142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792" y="2598900"/>
            <a:ext cx="31813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47269"/>
          </a:xfrm>
        </p:spPr>
        <p:txBody>
          <a:bodyPr>
            <a:noAutofit/>
          </a:bodyPr>
          <a:lstStyle/>
          <a:p>
            <a:endParaRPr lang="sv-SE" sz="2400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283779" y="1923394"/>
            <a:ext cx="7811157" cy="4666594"/>
          </a:xfrm>
        </p:spPr>
        <p:txBody>
          <a:bodyPr>
            <a:normAutofit/>
          </a:bodyPr>
          <a:lstStyle/>
          <a:p>
            <a:r>
              <a:rPr lang="sv-SE" dirty="0" smtClean="0"/>
              <a:t>Förslag 2:1 upplevdes med </a:t>
            </a:r>
            <a:r>
              <a:rPr lang="sv-SE" dirty="0"/>
              <a:t>liten </a:t>
            </a:r>
            <a:r>
              <a:rPr lang="sv-SE" dirty="0" smtClean="0"/>
              <a:t>övervikt </a:t>
            </a:r>
            <a:r>
              <a:rPr lang="sv-SE" dirty="0"/>
              <a:t>som bäst </a:t>
            </a:r>
            <a:endParaRPr lang="sv-SE" dirty="0" smtClean="0"/>
          </a:p>
          <a:p>
            <a:r>
              <a:rPr lang="sv-SE" dirty="0" smtClean="0"/>
              <a:t>Många tankar och frågor kring begreppen </a:t>
            </a:r>
          </a:p>
          <a:p>
            <a:pPr marL="0" indent="0">
              <a:buNone/>
            </a:pPr>
            <a:r>
              <a:rPr lang="sv-SE" sz="1500" dirty="0" smtClean="0"/>
              <a:t>	</a:t>
            </a:r>
          </a:p>
          <a:p>
            <a:pPr marL="0" indent="0">
              <a:buNone/>
            </a:pPr>
            <a:r>
              <a:rPr lang="sv-SE" sz="1500" dirty="0" smtClean="0"/>
              <a:t>	</a:t>
            </a:r>
          </a:p>
          <a:p>
            <a:pPr marL="0" indent="0">
              <a:buNone/>
            </a:pPr>
            <a:r>
              <a:rPr lang="sv-SE" sz="1500" dirty="0" smtClean="0"/>
              <a:t>	</a:t>
            </a:r>
            <a:endParaRPr lang="sv-SE" sz="1500" dirty="0"/>
          </a:p>
        </p:txBody>
      </p:sp>
      <p:sp>
        <p:nvSpPr>
          <p:cNvPr id="16" name="Kommentar i oval 15"/>
          <p:cNvSpPr/>
          <p:nvPr/>
        </p:nvSpPr>
        <p:spPr>
          <a:xfrm>
            <a:off x="2991179" y="4160439"/>
            <a:ext cx="5328000" cy="2326293"/>
          </a:xfrm>
          <a:prstGeom prst="wedgeEllipseCallout">
            <a:avLst>
              <a:gd name="adj1" fmla="val -18405"/>
              <a:gd name="adj2" fmla="val 6334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Full </a:t>
            </a:r>
            <a:r>
              <a:rPr lang="sv-SE" sz="1300" dirty="0">
                <a:solidFill>
                  <a:prstClr val="black"/>
                </a:solidFill>
              </a:rPr>
              <a:t>text vet inte vad det är</a:t>
            </a:r>
            <a:r>
              <a:rPr lang="sv-SE" sz="1300" dirty="0" smtClean="0">
                <a:solidFill>
                  <a:prstClr val="black"/>
                </a:solidFill>
              </a:rPr>
              <a:t>?</a:t>
            </a:r>
            <a:endParaRPr lang="sv-SE" sz="13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”</a:t>
            </a:r>
            <a:r>
              <a:rPr lang="sv-SE" sz="1300" dirty="0" err="1">
                <a:solidFill>
                  <a:prstClr val="black"/>
                </a:solidFill>
              </a:rPr>
              <a:t>Articles</a:t>
            </a:r>
            <a:r>
              <a:rPr lang="sv-SE" sz="1300" dirty="0">
                <a:solidFill>
                  <a:prstClr val="black"/>
                </a:solidFill>
              </a:rPr>
              <a:t> istället för full text”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”Full </a:t>
            </a:r>
            <a:r>
              <a:rPr lang="sv-SE" sz="1300" dirty="0">
                <a:solidFill>
                  <a:prstClr val="black"/>
                </a:solidFill>
              </a:rPr>
              <a:t>text </a:t>
            </a:r>
            <a:r>
              <a:rPr lang="sv-SE" sz="1300" dirty="0" err="1">
                <a:solidFill>
                  <a:prstClr val="black"/>
                </a:solidFill>
              </a:rPr>
              <a:t>only</a:t>
            </a:r>
            <a:r>
              <a:rPr lang="sv-SE" sz="1300" dirty="0">
                <a:solidFill>
                  <a:prstClr val="black"/>
                </a:solidFill>
              </a:rPr>
              <a:t> låter farligt, som en </a:t>
            </a:r>
            <a:r>
              <a:rPr lang="sv-SE" sz="1300" dirty="0" smtClean="0">
                <a:solidFill>
                  <a:prstClr val="black"/>
                </a:solidFill>
              </a:rPr>
              <a:t>återvändsgränd”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>
                <a:solidFill>
                  <a:prstClr val="black"/>
                </a:solidFill>
              </a:rPr>
              <a:t>”Full text, då tänker jag att det är en artikel</a:t>
            </a:r>
            <a:r>
              <a:rPr lang="sv-SE" sz="1300" dirty="0" smtClean="0">
                <a:solidFill>
                  <a:prstClr val="black"/>
                </a:solidFill>
              </a:rPr>
              <a:t>”</a:t>
            </a:r>
            <a:endParaRPr lang="sv-SE" sz="13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”Full </a:t>
            </a:r>
            <a:r>
              <a:rPr lang="sv-SE" sz="1300" dirty="0">
                <a:solidFill>
                  <a:prstClr val="black"/>
                </a:solidFill>
              </a:rPr>
              <a:t>text betyder det att den kommer i </a:t>
            </a:r>
            <a:r>
              <a:rPr lang="sv-SE" sz="1300" dirty="0" err="1">
                <a:solidFill>
                  <a:prstClr val="black"/>
                </a:solidFill>
              </a:rPr>
              <a:t>pdf</a:t>
            </a:r>
            <a:r>
              <a:rPr lang="sv-SE" sz="1300" dirty="0" smtClean="0">
                <a:solidFill>
                  <a:prstClr val="black"/>
                </a:solidFill>
              </a:rPr>
              <a:t>?”</a:t>
            </a:r>
            <a:endParaRPr lang="sv-SE" sz="13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”Full </a:t>
            </a:r>
            <a:r>
              <a:rPr lang="sv-SE" sz="1300" dirty="0">
                <a:solidFill>
                  <a:prstClr val="black"/>
                </a:solidFill>
              </a:rPr>
              <a:t>text är det artikeln eller kan det vara e-böcker</a:t>
            </a:r>
            <a:r>
              <a:rPr lang="sv-SE" sz="1300" dirty="0" smtClean="0">
                <a:solidFill>
                  <a:prstClr val="black"/>
                </a:solidFill>
              </a:rPr>
              <a:t>?”</a:t>
            </a:r>
            <a:endParaRPr lang="sv-SE" sz="1300" dirty="0">
              <a:solidFill>
                <a:prstClr val="black"/>
              </a:solidFill>
            </a:endParaRPr>
          </a:p>
        </p:txBody>
      </p:sp>
      <p:sp>
        <p:nvSpPr>
          <p:cNvPr id="19" name="Kommentar i oval 18"/>
          <p:cNvSpPr/>
          <p:nvPr/>
        </p:nvSpPr>
        <p:spPr>
          <a:xfrm>
            <a:off x="136138" y="3033135"/>
            <a:ext cx="3497976" cy="2762419"/>
          </a:xfrm>
          <a:prstGeom prst="wedgeEllipseCallout">
            <a:avLst>
              <a:gd name="adj1" fmla="val -19564"/>
              <a:gd name="adj2" fmla="val 6668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”Färre </a:t>
            </a:r>
            <a:r>
              <a:rPr lang="sv-SE" sz="1300" dirty="0">
                <a:solidFill>
                  <a:prstClr val="black"/>
                </a:solidFill>
              </a:rPr>
              <a:t>ord, tydligare </a:t>
            </a:r>
            <a:r>
              <a:rPr lang="sv-SE" sz="1300" dirty="0" smtClean="0">
                <a:solidFill>
                  <a:prstClr val="black"/>
                </a:solidFill>
              </a:rPr>
              <a:t>text”</a:t>
            </a:r>
            <a:endParaRPr lang="sv-SE" sz="13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”</a:t>
            </a:r>
            <a:r>
              <a:rPr lang="sv-SE" sz="1300" dirty="0">
                <a:solidFill>
                  <a:prstClr val="black"/>
                </a:solidFill>
              </a:rPr>
              <a:t>Onödigt med </a:t>
            </a:r>
            <a:r>
              <a:rPr lang="sv-SE" sz="1300" dirty="0" err="1">
                <a:solidFill>
                  <a:prstClr val="black"/>
                </a:solidFill>
              </a:rPr>
              <a:t>only</a:t>
            </a:r>
            <a:r>
              <a:rPr lang="sv-SE" sz="1300" dirty="0">
                <a:solidFill>
                  <a:prstClr val="black"/>
                </a:solidFill>
              </a:rPr>
              <a:t>”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”</a:t>
            </a:r>
            <a:r>
              <a:rPr lang="sv-SE" sz="1300" dirty="0" err="1" smtClean="0">
                <a:solidFill>
                  <a:prstClr val="black"/>
                </a:solidFill>
              </a:rPr>
              <a:t>Scholarly</a:t>
            </a:r>
            <a:r>
              <a:rPr lang="sv-SE" sz="1300" dirty="0" smtClean="0">
                <a:solidFill>
                  <a:prstClr val="black"/>
                </a:solidFill>
              </a:rPr>
              <a:t> </a:t>
            </a:r>
            <a:r>
              <a:rPr lang="sv-SE" sz="1300" dirty="0">
                <a:solidFill>
                  <a:prstClr val="black"/>
                </a:solidFill>
              </a:rPr>
              <a:t>and </a:t>
            </a:r>
            <a:r>
              <a:rPr lang="sv-SE" sz="1300" dirty="0" err="1">
                <a:solidFill>
                  <a:prstClr val="black"/>
                </a:solidFill>
              </a:rPr>
              <a:t>peer</a:t>
            </a:r>
            <a:r>
              <a:rPr lang="sv-SE" sz="1300" dirty="0">
                <a:solidFill>
                  <a:prstClr val="black"/>
                </a:solidFill>
              </a:rPr>
              <a:t> </a:t>
            </a:r>
            <a:r>
              <a:rPr lang="sv-SE" sz="1300" dirty="0" err="1">
                <a:solidFill>
                  <a:prstClr val="black"/>
                </a:solidFill>
              </a:rPr>
              <a:t>review</a:t>
            </a:r>
            <a:r>
              <a:rPr lang="sv-SE" sz="1300" dirty="0">
                <a:solidFill>
                  <a:prstClr val="black"/>
                </a:solidFill>
              </a:rPr>
              <a:t> viktigt när man letar </a:t>
            </a:r>
            <a:r>
              <a:rPr lang="sv-SE" sz="1300" dirty="0" smtClean="0">
                <a:solidFill>
                  <a:prstClr val="black"/>
                </a:solidFill>
              </a:rPr>
              <a:t>artiklar”</a:t>
            </a:r>
            <a:endParaRPr lang="sv-SE" sz="13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”Man </a:t>
            </a:r>
            <a:r>
              <a:rPr lang="sv-SE" sz="1300" dirty="0">
                <a:solidFill>
                  <a:prstClr val="black"/>
                </a:solidFill>
              </a:rPr>
              <a:t>söker inte efter om det är online eller inte utan efter vad det är för material. </a:t>
            </a:r>
            <a:r>
              <a:rPr lang="sv-SE" sz="1300" dirty="0" smtClean="0">
                <a:solidFill>
                  <a:prstClr val="black"/>
                </a:solidFill>
              </a:rPr>
              <a:t>Tydligare </a:t>
            </a:r>
            <a:r>
              <a:rPr lang="sv-SE" sz="1300" dirty="0">
                <a:solidFill>
                  <a:prstClr val="black"/>
                </a:solidFill>
              </a:rPr>
              <a:t>dela upp i e-böcker och </a:t>
            </a:r>
            <a:r>
              <a:rPr lang="sv-SE" sz="1300" dirty="0" smtClean="0">
                <a:solidFill>
                  <a:prstClr val="black"/>
                </a:solidFill>
              </a:rPr>
              <a:t>artiklar”</a:t>
            </a:r>
            <a:endParaRPr lang="sv-SE" sz="1300" dirty="0">
              <a:solidFill>
                <a:prstClr val="black"/>
              </a:solidFill>
            </a:endParaRPr>
          </a:p>
        </p:txBody>
      </p:sp>
      <p:sp>
        <p:nvSpPr>
          <p:cNvPr id="20" name="Kommentar i oval 19"/>
          <p:cNvSpPr/>
          <p:nvPr/>
        </p:nvSpPr>
        <p:spPr>
          <a:xfrm>
            <a:off x="5877489" y="2729948"/>
            <a:ext cx="3258207" cy="1775791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sv-SE" sz="1300" dirty="0" smtClean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”</a:t>
            </a:r>
            <a:r>
              <a:rPr lang="sv-SE" sz="1300" dirty="0">
                <a:solidFill>
                  <a:prstClr val="black"/>
                </a:solidFill>
              </a:rPr>
              <a:t>Vad betyder katalog</a:t>
            </a:r>
            <a:r>
              <a:rPr lang="sv-SE" sz="1300" dirty="0" smtClean="0">
                <a:solidFill>
                  <a:prstClr val="black"/>
                </a:solidFill>
              </a:rPr>
              <a:t>?” – vanligaste kommentaren!</a:t>
            </a:r>
            <a:br>
              <a:rPr lang="sv-SE" sz="1300" dirty="0" smtClean="0">
                <a:solidFill>
                  <a:prstClr val="black"/>
                </a:solidFill>
              </a:rPr>
            </a:br>
            <a:r>
              <a:rPr lang="sv-SE" sz="1300" dirty="0" smtClean="0">
                <a:solidFill>
                  <a:prstClr val="black"/>
                </a:solidFill>
              </a:rPr>
              <a:t/>
            </a:r>
            <a:br>
              <a:rPr lang="sv-SE" sz="1300" dirty="0" smtClean="0">
                <a:solidFill>
                  <a:prstClr val="black"/>
                </a:solidFill>
              </a:rPr>
            </a:br>
            <a:r>
              <a:rPr lang="sv-SE" sz="1300" dirty="0" smtClean="0">
                <a:solidFill>
                  <a:prstClr val="black"/>
                </a:solidFill>
              </a:rPr>
              <a:t>”</a:t>
            </a:r>
            <a:r>
              <a:rPr lang="sv-SE" sz="1300" dirty="0">
                <a:solidFill>
                  <a:prstClr val="black"/>
                </a:solidFill>
              </a:rPr>
              <a:t>Bättre med Books eller Books </a:t>
            </a:r>
            <a:r>
              <a:rPr lang="sv-SE" sz="1300" dirty="0" err="1">
                <a:solidFill>
                  <a:prstClr val="black"/>
                </a:solidFill>
              </a:rPr>
              <a:t>only</a:t>
            </a:r>
            <a:r>
              <a:rPr lang="sv-SE" sz="1300" dirty="0" smtClean="0">
                <a:solidFill>
                  <a:prstClr val="black"/>
                </a:solidFill>
              </a:rPr>
              <a:t>”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300" dirty="0" smtClean="0">
                <a:solidFill>
                  <a:prstClr val="black"/>
                </a:solidFill>
              </a:rPr>
              <a:t>”Books – för fysisk bok”</a:t>
            </a:r>
            <a:br>
              <a:rPr lang="sv-SE" sz="1300" dirty="0" smtClean="0">
                <a:solidFill>
                  <a:prstClr val="black"/>
                </a:solidFill>
              </a:rPr>
            </a:br>
            <a:r>
              <a:rPr lang="sv-SE" sz="1300" dirty="0">
                <a:solidFill>
                  <a:prstClr val="black"/>
                </a:solidFill>
              </a:rPr>
              <a:t/>
            </a:r>
            <a:br>
              <a:rPr lang="sv-SE" sz="1300" dirty="0">
                <a:solidFill>
                  <a:prstClr val="black"/>
                </a:solidFill>
              </a:rPr>
            </a:br>
            <a:endParaRPr lang="sv-SE" sz="1300" dirty="0">
              <a:solidFill>
                <a:prstClr val="black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011" y="346598"/>
            <a:ext cx="1857375" cy="11715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47" y="346598"/>
            <a:ext cx="1828800" cy="124777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450" y="392497"/>
            <a:ext cx="18669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8460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Fulltext/fjärrlån-ikon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76855"/>
            <a:ext cx="7886700" cy="4800108"/>
          </a:xfrm>
        </p:spPr>
        <p:txBody>
          <a:bodyPr/>
          <a:lstStyle/>
          <a:p>
            <a:r>
              <a:rPr lang="sv-SE" dirty="0" smtClean="0"/>
              <a:t>A och B-test på två förslag – vilket funkar bäst?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67" y="2433638"/>
            <a:ext cx="3152775" cy="37433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864" y="2492374"/>
            <a:ext cx="30003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2654"/>
            <a:ext cx="2171700" cy="2045821"/>
          </a:xfrm>
          <a:prstGeom prst="rect">
            <a:avLst/>
          </a:prstGeom>
        </p:spPr>
      </p:pic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396689" y="2806262"/>
            <a:ext cx="7886700" cy="2396456"/>
          </a:xfrm>
        </p:spPr>
        <p:txBody>
          <a:bodyPr>
            <a:normAutofit/>
          </a:bodyPr>
          <a:lstStyle/>
          <a:p>
            <a:r>
              <a:rPr lang="sv-SE" dirty="0" smtClean="0"/>
              <a:t>Förslag 4:2 bäst med liten övervikt</a:t>
            </a:r>
          </a:p>
          <a:p>
            <a:r>
              <a:rPr lang="sv-SE" dirty="0" smtClean="0"/>
              <a:t>Men allra bäst – en kombination av knappar i färg OCH </a:t>
            </a:r>
            <a:r>
              <a:rPr lang="sv-SE" dirty="0" err="1" smtClean="0"/>
              <a:t>Mah</a:t>
            </a:r>
            <a:r>
              <a:rPr lang="sv-SE" dirty="0" smtClean="0"/>
              <a:t>-loggan</a:t>
            </a:r>
          </a:p>
        </p:txBody>
      </p:sp>
      <p:sp>
        <p:nvSpPr>
          <p:cNvPr id="11" name="Kommentar i oval 10"/>
          <p:cNvSpPr/>
          <p:nvPr/>
        </p:nvSpPr>
        <p:spPr>
          <a:xfrm>
            <a:off x="2314728" y="3659977"/>
            <a:ext cx="4236152" cy="1459194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sv-SE" sz="1200" dirty="0" smtClean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sv-SE" sz="1200" dirty="0" smtClean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200" dirty="0" smtClean="0">
                <a:solidFill>
                  <a:prstClr val="black"/>
                </a:solidFill>
              </a:rPr>
              <a:t>”Färger/knapp </a:t>
            </a:r>
            <a:r>
              <a:rPr lang="sv-SE" sz="1200" dirty="0">
                <a:solidFill>
                  <a:prstClr val="black"/>
                </a:solidFill>
              </a:rPr>
              <a:t>syns bättre, mer </a:t>
            </a:r>
            <a:r>
              <a:rPr lang="sv-SE" sz="1200" dirty="0" smtClean="0">
                <a:solidFill>
                  <a:prstClr val="black"/>
                </a:solidFill>
              </a:rPr>
              <a:t>pedagogiskt”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200" dirty="0" smtClean="0">
                <a:solidFill>
                  <a:prstClr val="black"/>
                </a:solidFill>
              </a:rPr>
              <a:t>”Bra </a:t>
            </a:r>
            <a:r>
              <a:rPr lang="sv-SE" sz="1200" dirty="0">
                <a:solidFill>
                  <a:prstClr val="black"/>
                </a:solidFill>
              </a:rPr>
              <a:t>med grön färg för det som går att läsa i </a:t>
            </a:r>
            <a:r>
              <a:rPr lang="sv-SE" sz="1200" dirty="0" smtClean="0">
                <a:solidFill>
                  <a:prstClr val="black"/>
                </a:solidFill>
              </a:rPr>
              <a:t>fulltext”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sv-SE" sz="1200" dirty="0" smtClean="0">
                <a:solidFill>
                  <a:prstClr val="black"/>
                </a:solidFill>
              </a:rPr>
              <a:t>”</a:t>
            </a:r>
            <a:r>
              <a:rPr lang="sv-SE" sz="1200" dirty="0">
                <a:solidFill>
                  <a:prstClr val="black"/>
                </a:solidFill>
              </a:rPr>
              <a:t>Knappar med färg, väldigt tydligt”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sv-SE" sz="1200" dirty="0" smtClean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2" name="Kommentar i oval 11"/>
          <p:cNvSpPr/>
          <p:nvPr/>
        </p:nvSpPr>
        <p:spPr>
          <a:xfrm>
            <a:off x="29686" y="4678884"/>
            <a:ext cx="3499945" cy="1815933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200" dirty="0" smtClean="0">
                <a:solidFill>
                  <a:prstClr val="black"/>
                </a:solidFill>
              </a:rPr>
              <a:t>”Loggan </a:t>
            </a:r>
            <a:r>
              <a:rPr lang="sv-SE" sz="1200" dirty="0">
                <a:solidFill>
                  <a:prstClr val="black"/>
                </a:solidFill>
              </a:rPr>
              <a:t>proffsigt, signalerar att det finns </a:t>
            </a:r>
            <a:r>
              <a:rPr lang="sv-SE" sz="1200" dirty="0" smtClean="0">
                <a:solidFill>
                  <a:prstClr val="black"/>
                </a:solidFill>
              </a:rPr>
              <a:t>här”</a:t>
            </a:r>
            <a:endParaRPr lang="sv-SE" sz="12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200" dirty="0" smtClean="0">
                <a:solidFill>
                  <a:prstClr val="black"/>
                </a:solidFill>
              </a:rPr>
              <a:t>”Förslaget </a:t>
            </a:r>
            <a:r>
              <a:rPr lang="sv-SE" sz="1200" dirty="0">
                <a:solidFill>
                  <a:prstClr val="black"/>
                </a:solidFill>
              </a:rPr>
              <a:t>med loggan, ser bra ut och att </a:t>
            </a:r>
            <a:r>
              <a:rPr lang="sv-SE" sz="1200" dirty="0" err="1">
                <a:solidFill>
                  <a:prstClr val="black"/>
                </a:solidFill>
              </a:rPr>
              <a:t>Mah</a:t>
            </a:r>
            <a:r>
              <a:rPr lang="sv-SE" sz="1200" dirty="0">
                <a:solidFill>
                  <a:prstClr val="black"/>
                </a:solidFill>
              </a:rPr>
              <a:t>-studenter kommer åt </a:t>
            </a:r>
            <a:r>
              <a:rPr lang="sv-SE" sz="1200" dirty="0" smtClean="0">
                <a:solidFill>
                  <a:prstClr val="black"/>
                </a:solidFill>
              </a:rPr>
              <a:t>det”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3" name="Kommentar i oval 12"/>
          <p:cNvSpPr/>
          <p:nvPr/>
        </p:nvSpPr>
        <p:spPr>
          <a:xfrm>
            <a:off x="5663200" y="3926654"/>
            <a:ext cx="3162748" cy="2552127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sv-SE" sz="1200" dirty="0">
                <a:solidFill>
                  <a:prstClr val="black"/>
                </a:solidFill>
              </a:rPr>
              <a:t>”</a:t>
            </a:r>
            <a:r>
              <a:rPr lang="sv-SE" sz="1200" dirty="0" err="1">
                <a:solidFill>
                  <a:prstClr val="black"/>
                </a:solidFill>
              </a:rPr>
              <a:t>Request</a:t>
            </a:r>
            <a:r>
              <a:rPr lang="sv-SE" sz="1200" dirty="0">
                <a:solidFill>
                  <a:prstClr val="black"/>
                </a:solidFill>
              </a:rPr>
              <a:t> </a:t>
            </a:r>
            <a:r>
              <a:rPr lang="sv-SE" sz="1200" dirty="0" err="1">
                <a:solidFill>
                  <a:prstClr val="black"/>
                </a:solidFill>
              </a:rPr>
              <a:t>document</a:t>
            </a:r>
            <a:r>
              <a:rPr lang="sv-SE" sz="1200" dirty="0">
                <a:solidFill>
                  <a:prstClr val="black"/>
                </a:solidFill>
              </a:rPr>
              <a:t> otydligt”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sv-SE" sz="1200" dirty="0" smtClean="0">
                <a:solidFill>
                  <a:prstClr val="black"/>
                </a:solidFill>
              </a:rPr>
              <a:t>”Sorterar </a:t>
            </a:r>
            <a:r>
              <a:rPr lang="sv-SE" sz="1200" dirty="0">
                <a:solidFill>
                  <a:prstClr val="black"/>
                </a:solidFill>
              </a:rPr>
              <a:t>bort för snabbt om man direkt ser vad som  finns/inte finns. </a:t>
            </a:r>
            <a:r>
              <a:rPr lang="sv-SE" sz="1200" dirty="0" smtClean="0">
                <a:solidFill>
                  <a:prstClr val="black"/>
                </a:solidFill>
              </a:rPr>
              <a:t>Read </a:t>
            </a:r>
            <a:r>
              <a:rPr lang="sv-SE" sz="1200" dirty="0" err="1">
                <a:solidFill>
                  <a:prstClr val="black"/>
                </a:solidFill>
              </a:rPr>
              <a:t>this</a:t>
            </a:r>
            <a:r>
              <a:rPr lang="sv-SE" sz="1200" dirty="0">
                <a:solidFill>
                  <a:prstClr val="black"/>
                </a:solidFill>
              </a:rPr>
              <a:t>-knappen  skulle kunna visas först när man gått in på titeln och läst om </a:t>
            </a:r>
            <a:r>
              <a:rPr lang="sv-SE" sz="1200" dirty="0" smtClean="0">
                <a:solidFill>
                  <a:prstClr val="black"/>
                </a:solidFill>
              </a:rPr>
              <a:t>den”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sv-SE" sz="1200" dirty="0">
              <a:solidFill>
                <a:prstClr val="black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631" y="124475"/>
            <a:ext cx="2280991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B050"/>
                </a:solidFill>
              </a:rPr>
              <a:t>Test 2 fasetten ”Limit to” – en omgång till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208690"/>
            <a:ext cx="7886700" cy="4968273"/>
          </a:xfrm>
        </p:spPr>
        <p:txBody>
          <a:bodyPr>
            <a:normAutofit/>
          </a:bodyPr>
          <a:lstStyle/>
          <a:p>
            <a:endParaRPr lang="sv-SE" sz="2000" dirty="0" smtClean="0"/>
          </a:p>
          <a:p>
            <a:r>
              <a:rPr lang="sv-SE" sz="2000" dirty="0" smtClean="0"/>
              <a:t>Vi tog fram nya förslag till ”</a:t>
            </a:r>
            <a:r>
              <a:rPr lang="sv-SE" sz="2000" dirty="0" err="1" smtClean="0"/>
              <a:t>Library</a:t>
            </a:r>
            <a:r>
              <a:rPr lang="sv-SE" sz="2000" dirty="0" smtClean="0"/>
              <a:t> </a:t>
            </a:r>
            <a:r>
              <a:rPr lang="sv-SE" sz="2000" dirty="0" err="1" smtClean="0"/>
              <a:t>catalogue</a:t>
            </a:r>
            <a:r>
              <a:rPr lang="sv-SE" sz="2000" dirty="0" smtClean="0"/>
              <a:t>” </a:t>
            </a:r>
            <a:r>
              <a:rPr lang="sv-SE" sz="2000" dirty="0"/>
              <a:t>och ”Full text” utifrån </a:t>
            </a:r>
            <a:r>
              <a:rPr lang="sv-SE" sz="2000" dirty="0" smtClean="0"/>
              <a:t>resultaten i första omgången av användartester </a:t>
            </a:r>
          </a:p>
          <a:p>
            <a:endParaRPr lang="sv-SE" sz="2000" dirty="0" smtClean="0"/>
          </a:p>
          <a:p>
            <a:r>
              <a:rPr lang="sv-SE" sz="2000" dirty="0" smtClean="0"/>
              <a:t>Vi gick runt i biblioteket och frågade studenter om de vill hjälpa oss att testa och förbättra </a:t>
            </a:r>
            <a:r>
              <a:rPr lang="sv-SE" sz="2000" dirty="0" err="1" smtClean="0"/>
              <a:t>Libsearch</a:t>
            </a:r>
            <a:endParaRPr lang="sv-SE" sz="2000" dirty="0" smtClean="0"/>
          </a:p>
          <a:p>
            <a:pPr marL="0" indent="0">
              <a:buNone/>
            </a:pPr>
            <a:endParaRPr lang="sv-SE" sz="2000" dirty="0" smtClean="0"/>
          </a:p>
          <a:p>
            <a:r>
              <a:rPr lang="sv-SE" sz="2000" dirty="0" smtClean="0"/>
              <a:t>Testade på ca 15 studenter</a:t>
            </a:r>
          </a:p>
          <a:p>
            <a:endParaRPr lang="sv-SE" sz="2000" dirty="0"/>
          </a:p>
          <a:p>
            <a:r>
              <a:rPr lang="sv-SE" sz="2000" dirty="0" smtClean="0"/>
              <a:t>……..och som tack för hjälpen bjöd vi på choklad </a:t>
            </a:r>
            <a:r>
              <a:rPr lang="sv-SE" sz="2000" dirty="0" smtClean="0">
                <a:sym typeface="Wingdings" panose="05000000000000000000" pitchFamily="2" charset="2"/>
              </a:rPr>
              <a:t>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104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49685"/>
          </a:xfrm>
        </p:spPr>
        <p:txBody>
          <a:bodyPr>
            <a:normAutofit/>
          </a:bodyPr>
          <a:lstStyle/>
          <a:p>
            <a:r>
              <a:rPr lang="sv-SE" sz="3000" dirty="0" smtClean="0"/>
              <a:t>Vi försöker komma på ett bättre namn för att avgränsa till våra böcker. </a:t>
            </a:r>
            <a:br>
              <a:rPr lang="sv-SE" sz="3000" dirty="0" smtClean="0"/>
            </a:br>
            <a:r>
              <a:rPr lang="sv-SE" sz="3000" dirty="0" smtClean="0"/>
              <a:t>Vilket förslag är tydligast?</a:t>
            </a:r>
            <a:endParaRPr lang="sv-SE" sz="3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2256549"/>
            <a:ext cx="4090495" cy="4351338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98" y="2274047"/>
            <a:ext cx="3243353" cy="431634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918841" y="3520966"/>
            <a:ext cx="3710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200" dirty="0" smtClean="0"/>
          </a:p>
          <a:p>
            <a:r>
              <a:rPr lang="sv-SE" sz="3200" dirty="0" err="1" smtClean="0"/>
              <a:t>Library</a:t>
            </a:r>
            <a:r>
              <a:rPr lang="sv-SE" sz="3200" dirty="0" smtClean="0"/>
              <a:t> </a:t>
            </a:r>
            <a:r>
              <a:rPr lang="sv-SE" sz="3200" dirty="0" err="1" smtClean="0"/>
              <a:t>books</a:t>
            </a:r>
            <a:r>
              <a:rPr lang="sv-SE" sz="3200" dirty="0" smtClean="0"/>
              <a:t> = Bäst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7643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Om du vill avgränsa så att du bara får träffar på sådant som du kan läsa direkt på nätet, vilket förslag är tydligast?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23" y="2218447"/>
            <a:ext cx="3243353" cy="432243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351283" y="3888828"/>
            <a:ext cx="435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Online Access = Bäst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952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0502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Test 3 – Annan RTAC-visning?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28650" y="1035785"/>
            <a:ext cx="7300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Testade på studenter som jobbar i bibliotekets helpdesk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Visade alternativen på datorn – vilket är tydligast?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Första alternativet tydligast!</a:t>
            </a:r>
          </a:p>
          <a:p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2568938"/>
            <a:ext cx="7534275" cy="1524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" y="4398086"/>
            <a:ext cx="70675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Vad funkade bra?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 och B-test - ett enkelt sätt att starta ett samtal kring förslagen till ändringar som gav mycket feedback</a:t>
            </a:r>
          </a:p>
          <a:p>
            <a:r>
              <a:rPr lang="sv-SE" dirty="0" smtClean="0"/>
              <a:t>Att göra flera mindre tester</a:t>
            </a:r>
          </a:p>
          <a:p>
            <a:r>
              <a:rPr lang="sv-SE" dirty="0" smtClean="0"/>
              <a:t>Mindre tester – </a:t>
            </a:r>
            <a:r>
              <a:rPr lang="sv-SE" smtClean="0"/>
              <a:t>flexibelt och lätt </a:t>
            </a:r>
            <a:r>
              <a:rPr lang="sv-SE" dirty="0" smtClean="0"/>
              <a:t>att ändra sånt i testet som inte funkar under testets gång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2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467841" cy="1325563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Bakgrund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1430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EDS (</a:t>
            </a:r>
            <a:r>
              <a:rPr lang="sv-SE" dirty="0" err="1" smtClean="0"/>
              <a:t>Libsearch</a:t>
            </a:r>
            <a:r>
              <a:rPr lang="sv-SE" dirty="0" smtClean="0"/>
              <a:t>) sedan aug 2016</a:t>
            </a:r>
          </a:p>
          <a:p>
            <a:r>
              <a:rPr lang="sv-SE" dirty="0" smtClean="0"/>
              <a:t>Användarundersökningar april-juni 2017</a:t>
            </a:r>
          </a:p>
          <a:p>
            <a:r>
              <a:rPr lang="sv-SE" dirty="0" smtClean="0"/>
              <a:t>Vi hade hunnit ”landa” med EDS och hunnit se problem/saker att förbättra</a:t>
            </a:r>
          </a:p>
          <a:p>
            <a:endParaRPr lang="sv-SE" dirty="0" smtClean="0"/>
          </a:p>
          <a:p>
            <a:r>
              <a:rPr lang="sv-SE" dirty="0" smtClean="0"/>
              <a:t>Tidigare </a:t>
            </a:r>
            <a:r>
              <a:rPr lang="sv-SE" dirty="0" err="1" smtClean="0"/>
              <a:t>discoverysystem</a:t>
            </a:r>
            <a:r>
              <a:rPr lang="sv-SE" dirty="0" smtClean="0"/>
              <a:t>, </a:t>
            </a:r>
            <a:r>
              <a:rPr lang="sv-SE" dirty="0" err="1" smtClean="0"/>
              <a:t>Summon</a:t>
            </a:r>
            <a:r>
              <a:rPr lang="sv-SE" dirty="0" smtClean="0"/>
              <a:t>, 2012-2016</a:t>
            </a:r>
          </a:p>
          <a:p>
            <a:r>
              <a:rPr lang="sv-SE" dirty="0" smtClean="0"/>
              <a:t>Mer omfattande användarundersökning 2014</a:t>
            </a:r>
            <a:br>
              <a:rPr lang="sv-SE" dirty="0" smtClean="0"/>
            </a:b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12499"/>
            <a:ext cx="5012314" cy="29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Att tänka på till nästa gång………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Inte ha för många frågor </a:t>
            </a:r>
          </a:p>
          <a:p>
            <a:r>
              <a:rPr lang="sv-SE" dirty="0" smtClean="0"/>
              <a:t>Ha exempel på engelska</a:t>
            </a:r>
          </a:p>
          <a:p>
            <a:r>
              <a:rPr lang="sv-SE" dirty="0" smtClean="0"/>
              <a:t>Tidpunkten </a:t>
            </a:r>
            <a:r>
              <a:rPr lang="sv-SE" dirty="0"/>
              <a:t>för testen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69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2876" y="166751"/>
            <a:ext cx="7886700" cy="615535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Vad har vi ändrat?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2876" y="977690"/>
            <a:ext cx="7886700" cy="1235627"/>
          </a:xfrm>
        </p:spPr>
        <p:txBody>
          <a:bodyPr/>
          <a:lstStyle/>
          <a:p>
            <a:r>
              <a:rPr lang="sv-SE" sz="1800" dirty="0" smtClean="0"/>
              <a:t>Fasetten ”Limit to”</a:t>
            </a:r>
          </a:p>
          <a:p>
            <a:r>
              <a:rPr lang="sv-SE" sz="1800" dirty="0" smtClean="0"/>
              <a:t>En Online access-knapp och en </a:t>
            </a:r>
            <a:r>
              <a:rPr lang="sv-SE" sz="1800" dirty="0" err="1" smtClean="0"/>
              <a:t>Request</a:t>
            </a:r>
            <a:r>
              <a:rPr lang="sv-SE" sz="1800" dirty="0" smtClean="0"/>
              <a:t> </a:t>
            </a:r>
            <a:r>
              <a:rPr lang="sv-SE" sz="1800" dirty="0" err="1" smtClean="0"/>
              <a:t>document</a:t>
            </a:r>
            <a:r>
              <a:rPr lang="sv-SE" sz="1800" dirty="0" smtClean="0"/>
              <a:t>-knapp</a:t>
            </a:r>
          </a:p>
          <a:p>
            <a:r>
              <a:rPr lang="sv-SE" sz="1800" dirty="0" smtClean="0"/>
              <a:t>RTAC-visningen</a:t>
            </a:r>
            <a:endParaRPr lang="sv-SE" sz="1800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" y="2408721"/>
            <a:ext cx="888546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Vi har också ändrat ”</a:t>
            </a:r>
            <a:r>
              <a:rPr lang="sv-SE" dirty="0" err="1" smtClean="0">
                <a:solidFill>
                  <a:srgbClr val="00B050"/>
                </a:solidFill>
              </a:rPr>
              <a:t>Detailed</a:t>
            </a:r>
            <a:r>
              <a:rPr lang="sv-SE" dirty="0" smtClean="0">
                <a:solidFill>
                  <a:srgbClr val="00B050"/>
                </a:solidFill>
              </a:rPr>
              <a:t> record”</a:t>
            </a:r>
            <a:endParaRPr lang="sv-SE" dirty="0">
              <a:solidFill>
                <a:srgbClr val="00B050"/>
              </a:solidFill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782237"/>
            <a:ext cx="7886700" cy="31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Vad vill vi testa vidare?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RTAC-visningen igen</a:t>
            </a:r>
          </a:p>
          <a:p>
            <a:r>
              <a:rPr lang="sv-SE" dirty="0" smtClean="0"/>
              <a:t>Fasetten ”Limit to” igen</a:t>
            </a:r>
          </a:p>
          <a:p>
            <a:r>
              <a:rPr lang="sv-SE" dirty="0" err="1" smtClean="0"/>
              <a:t>Detailed</a:t>
            </a:r>
            <a:r>
              <a:rPr lang="sv-SE" dirty="0" smtClean="0"/>
              <a:t> record-sidan</a:t>
            </a:r>
          </a:p>
          <a:p>
            <a:endParaRPr lang="sv-SE" dirty="0" smtClean="0"/>
          </a:p>
          <a:p>
            <a:r>
              <a:rPr lang="sv-SE" dirty="0" err="1" smtClean="0"/>
              <a:t>Libsearch</a:t>
            </a:r>
            <a:r>
              <a:rPr lang="sv-SE" dirty="0" smtClean="0"/>
              <a:t> utanför högskolans nät</a:t>
            </a:r>
          </a:p>
        </p:txBody>
      </p:sp>
    </p:spTree>
    <p:extLst>
      <p:ext uri="{BB962C8B-B14F-4D97-AF65-F5344CB8AC3E}">
        <p14:creationId xmlns:p14="http://schemas.microsoft.com/office/powerpoint/2010/main" val="2657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dirty="0" smtClean="0">
                <a:solidFill>
                  <a:srgbClr val="00B050"/>
                </a:solidFill>
              </a:rPr>
              <a:t>Tack!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>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" t="13942" r="177"/>
          <a:stretch/>
        </p:blipFill>
        <p:spPr>
          <a:xfrm>
            <a:off x="-128789" y="3331029"/>
            <a:ext cx="9272789" cy="36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92" y="718472"/>
            <a:ext cx="7886700" cy="1325563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00B050"/>
                </a:solidFill>
              </a:rPr>
              <a:t>Syftet med användarundersökningen av EDS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27" y="2587305"/>
            <a:ext cx="8578699" cy="4351338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 smtClean="0"/>
              <a:t>Undersöka och </a:t>
            </a:r>
            <a:r>
              <a:rPr lang="sv-SE" sz="2400" dirty="0"/>
              <a:t>förbättra </a:t>
            </a:r>
            <a:r>
              <a:rPr lang="sv-SE" sz="2400" dirty="0" smtClean="0"/>
              <a:t>specifika </a:t>
            </a:r>
            <a:r>
              <a:rPr lang="sv-SE" sz="2400" dirty="0"/>
              <a:t>saker i </a:t>
            </a:r>
            <a:r>
              <a:rPr lang="sv-SE" sz="2400" dirty="0" smtClean="0"/>
              <a:t>systemet</a:t>
            </a:r>
          </a:p>
          <a:p>
            <a:pPr marL="0" indent="0">
              <a:buNone/>
            </a:pPr>
            <a:r>
              <a:rPr lang="sv-SE" sz="2400" dirty="0" smtClean="0"/>
              <a:t>	- </a:t>
            </a:r>
            <a:r>
              <a:rPr lang="sv-SE" sz="1800" dirty="0" smtClean="0"/>
              <a:t>med visst fokus på sådant vi själva kan ändra</a:t>
            </a:r>
          </a:p>
          <a:p>
            <a:pPr marL="0" indent="0">
              <a:buNone/>
            </a:pP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 smtClean="0"/>
              <a:t>Undersöka och förbättra tillsammans med våra användare </a:t>
            </a:r>
          </a:p>
          <a:p>
            <a:pPr marL="342900" lvl="1" indent="0">
              <a:buNone/>
            </a:pPr>
            <a:r>
              <a:rPr lang="sv-SE" dirty="0" smtClean="0"/>
              <a:t>	- men inte ta för mycket tid, varken för användarna eller oss</a:t>
            </a:r>
          </a:p>
          <a:p>
            <a:pPr marL="342900" lvl="1" indent="0">
              <a:buNone/>
            </a:pP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endParaRPr lang="sv-SE" sz="2400" dirty="0" smtClean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95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42281"/>
            <a:ext cx="7905750" cy="446914"/>
          </a:xfrm>
        </p:spPr>
        <p:txBody>
          <a:bodyPr>
            <a:normAutofit fontScale="90000"/>
          </a:bodyPr>
          <a:lstStyle/>
          <a:p>
            <a:r>
              <a:rPr lang="sv-SE" sz="2300" dirty="0" smtClean="0"/>
              <a:t/>
            </a:r>
            <a:br>
              <a:rPr lang="sv-SE" sz="2300" dirty="0" smtClean="0"/>
            </a:br>
            <a:r>
              <a:rPr lang="sv-SE" sz="2300" dirty="0"/>
              <a:t/>
            </a:r>
            <a:br>
              <a:rPr lang="sv-SE" sz="2300" dirty="0"/>
            </a:br>
            <a:r>
              <a:rPr lang="sv-SE" sz="2300" dirty="0" smtClean="0"/>
              <a:t/>
            </a:r>
            <a:br>
              <a:rPr lang="sv-SE" sz="2300" dirty="0" smtClean="0"/>
            </a:br>
            <a:r>
              <a:rPr lang="sv-SE" sz="2300" dirty="0"/>
              <a:t/>
            </a:r>
            <a:br>
              <a:rPr lang="sv-SE" sz="2300" dirty="0"/>
            </a:br>
            <a:r>
              <a:rPr lang="sv-SE" sz="3700" dirty="0">
                <a:solidFill>
                  <a:srgbClr val="00B050"/>
                </a:solidFill>
              </a:rPr>
              <a:t>Vad ville vi undersöka</a:t>
            </a:r>
            <a:r>
              <a:rPr lang="sv-SE" sz="3700" dirty="0" smtClean="0">
                <a:solidFill>
                  <a:srgbClr val="00B050"/>
                </a:solidFill>
              </a:rPr>
              <a:t>? </a:t>
            </a:r>
            <a:r>
              <a:rPr lang="sv-SE" sz="2300" dirty="0" smtClean="0"/>
              <a:t/>
            </a:r>
            <a:br>
              <a:rPr lang="sv-SE" sz="2300" dirty="0" smtClean="0"/>
            </a:br>
            <a:r>
              <a:rPr lang="sv-SE" sz="2300" dirty="0"/>
              <a:t/>
            </a:r>
            <a:br>
              <a:rPr lang="sv-SE" sz="2300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28650" y="789195"/>
            <a:ext cx="7914432" cy="168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sv-SE" sz="2100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prstClr val="black"/>
                </a:solidFill>
              </a:rPr>
              <a:t>Find</a:t>
            </a:r>
            <a:r>
              <a:rPr lang="sv-SE" dirty="0">
                <a:solidFill>
                  <a:prstClr val="black"/>
                </a:solidFill>
              </a:rPr>
              <a:t> fulltext-knappen i träfflistan – vad betyder knappen?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Limit to-fasetten – hitta alternativ </a:t>
            </a:r>
            <a:r>
              <a:rPr lang="sv-SE" dirty="0" err="1" smtClean="0">
                <a:solidFill>
                  <a:prstClr val="black"/>
                </a:solidFill>
              </a:rPr>
              <a:t>library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catalogue</a:t>
            </a:r>
            <a:r>
              <a:rPr lang="sv-SE" dirty="0">
                <a:solidFill>
                  <a:prstClr val="black"/>
                </a:solidFill>
              </a:rPr>
              <a:t>, </a:t>
            </a:r>
            <a:r>
              <a:rPr lang="sv-SE" dirty="0" smtClean="0">
                <a:solidFill>
                  <a:prstClr val="black"/>
                </a:solidFill>
              </a:rPr>
              <a:t>fulltext</a:t>
            </a:r>
            <a:endParaRPr lang="sv-SE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Hitta alternativ till </a:t>
            </a:r>
            <a:r>
              <a:rPr lang="sv-SE" dirty="0" err="1">
                <a:solidFill>
                  <a:prstClr val="black"/>
                </a:solidFill>
              </a:rPr>
              <a:t>find</a:t>
            </a:r>
            <a:r>
              <a:rPr lang="sv-SE" dirty="0">
                <a:solidFill>
                  <a:prstClr val="black"/>
                </a:solidFill>
              </a:rPr>
              <a:t> fulltext-knappen – en fulltext-knapp och en </a:t>
            </a:r>
            <a:r>
              <a:rPr lang="sv-SE" dirty="0" err="1">
                <a:solidFill>
                  <a:prstClr val="black"/>
                </a:solidFill>
              </a:rPr>
              <a:t>fjärrlåne</a:t>
            </a:r>
            <a:r>
              <a:rPr lang="sv-SE" dirty="0">
                <a:solidFill>
                  <a:prstClr val="black"/>
                </a:solidFill>
              </a:rPr>
              <a:t>-knapp?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3" y="3078000"/>
            <a:ext cx="7162103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0928" y="-92765"/>
            <a:ext cx="7886700" cy="2356209"/>
          </a:xfrm>
        </p:spPr>
        <p:txBody>
          <a:bodyPr>
            <a:normAutofit/>
          </a:bodyPr>
          <a:lstStyle/>
          <a:p>
            <a:pPr lvl="0">
              <a:spcBef>
                <a:spcPts val="750"/>
              </a:spcBef>
            </a:pPr>
            <a:r>
              <a:rPr lang="sv-SE" dirty="0" smtClean="0">
                <a:solidFill>
                  <a:srgbClr val="00B050"/>
                </a:solidFill>
                <a:ea typeface="+mn-ea"/>
                <a:cs typeface="+mn-cs"/>
              </a:rPr>
              <a:t>Vad ville vi undersöka?</a:t>
            </a:r>
            <a:r>
              <a:rPr lang="sv-SE" sz="2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v-SE" sz="2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9237" y="2718000"/>
            <a:ext cx="6937874" cy="414000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00928" y="1320622"/>
            <a:ext cx="7706139" cy="942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Böcker som finns på flera av högskolas bibliotek – ser våra användare att det är olika bibliotek eller hur tolkar man </a:t>
            </a:r>
            <a:r>
              <a:rPr lang="sv-SE" dirty="0" smtClean="0">
                <a:solidFill>
                  <a:prstClr val="black"/>
                </a:solidFill>
              </a:rPr>
              <a:t>RTAC-visningen?</a:t>
            </a:r>
            <a:endParaRPr lang="sv-SE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prstClr val="black"/>
                </a:solidFill>
              </a:rPr>
              <a:t>Reservera bok på mobilen</a:t>
            </a:r>
          </a:p>
        </p:txBody>
      </p:sp>
    </p:spTree>
    <p:extLst>
      <p:ext uri="{BB962C8B-B14F-4D97-AF65-F5344CB8AC3E}">
        <p14:creationId xmlns:p14="http://schemas.microsoft.com/office/powerpoint/2010/main" val="19824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153091"/>
            <a:ext cx="7886700" cy="559665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00B050"/>
                </a:solidFill>
              </a:rPr>
              <a:t>Frågor version 2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924791"/>
            <a:ext cx="7886700" cy="555552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sv-SE" sz="6400" b="1" dirty="0" smtClean="0"/>
              <a:t>1. Intro</a:t>
            </a:r>
            <a:r>
              <a:rPr lang="sv-SE" sz="6400" b="1" dirty="0"/>
              <a:t>. Har du sökt här? </a:t>
            </a:r>
            <a:endParaRPr lang="sv-SE" sz="6400" dirty="0"/>
          </a:p>
          <a:p>
            <a:pPr marL="342900" lvl="1" indent="0">
              <a:buNone/>
            </a:pPr>
            <a:r>
              <a:rPr lang="sv-SE" sz="6400" dirty="0" smtClean="0"/>
              <a:t>a. Om </a:t>
            </a:r>
            <a:r>
              <a:rPr lang="sv-SE" sz="6400" dirty="0"/>
              <a:t>ja: Vad har du sökt efter för material? Om nej: var brukar du söka?</a:t>
            </a:r>
          </a:p>
          <a:p>
            <a:pPr marL="342900" lvl="1" indent="0">
              <a:buNone/>
            </a:pPr>
            <a:r>
              <a:rPr lang="sv-SE" sz="6400" dirty="0" smtClean="0"/>
              <a:t>b. Vad </a:t>
            </a:r>
            <a:r>
              <a:rPr lang="sv-SE" sz="6400" dirty="0"/>
              <a:t>tror du att du kan hitta från bibliotekets </a:t>
            </a:r>
            <a:r>
              <a:rPr lang="sv-SE" sz="6400" dirty="0" err="1"/>
              <a:t>Libsearch</a:t>
            </a:r>
            <a:r>
              <a:rPr lang="sv-SE" sz="6400" dirty="0"/>
              <a:t>? </a:t>
            </a:r>
          </a:p>
          <a:p>
            <a:endParaRPr lang="sv-SE" sz="6400" dirty="0"/>
          </a:p>
          <a:p>
            <a:pPr marL="0" lvl="0" indent="0">
              <a:buNone/>
            </a:pPr>
            <a:r>
              <a:rPr lang="sv-SE" sz="6400" b="1" dirty="0" smtClean="0"/>
              <a:t>2. </a:t>
            </a:r>
            <a:r>
              <a:rPr lang="sv-SE" sz="6400" b="1" dirty="0" err="1" smtClean="0"/>
              <a:t>Find</a:t>
            </a:r>
            <a:r>
              <a:rPr lang="sv-SE" sz="6400" b="1" dirty="0" smtClean="0"/>
              <a:t> </a:t>
            </a:r>
            <a:r>
              <a:rPr lang="sv-SE" sz="6400" b="1" dirty="0"/>
              <a:t>fulltext (i träfflistan)</a:t>
            </a:r>
            <a:endParaRPr lang="sv-SE" sz="6400" dirty="0"/>
          </a:p>
          <a:p>
            <a:pPr marL="342900" lvl="1" indent="0">
              <a:buNone/>
            </a:pPr>
            <a:r>
              <a:rPr lang="sv-SE" sz="6400" dirty="0" smtClean="0"/>
              <a:t>a. Sök </a:t>
            </a:r>
            <a:r>
              <a:rPr lang="sv-SE" sz="6400" dirty="0"/>
              <a:t>på migration research eu  </a:t>
            </a:r>
          </a:p>
          <a:p>
            <a:pPr marL="342900" lvl="1" indent="0">
              <a:buNone/>
            </a:pPr>
            <a:r>
              <a:rPr lang="sv-SE" sz="6400" dirty="0" smtClean="0"/>
              <a:t>b. Kan </a:t>
            </a:r>
            <a:r>
              <a:rPr lang="sv-SE" sz="6400" dirty="0"/>
              <a:t>du se något sätt att få fram en artikel som du kan läsa online? </a:t>
            </a:r>
          </a:p>
          <a:p>
            <a:pPr marL="342900" lvl="1" indent="0">
              <a:buNone/>
            </a:pPr>
            <a:r>
              <a:rPr lang="sv-SE" sz="6400" dirty="0" smtClean="0"/>
              <a:t>c. Om </a:t>
            </a:r>
            <a:r>
              <a:rPr lang="sv-SE" sz="6400" dirty="0"/>
              <a:t>de inte klickar på </a:t>
            </a:r>
            <a:r>
              <a:rPr lang="sv-SE" sz="6400" dirty="0" err="1"/>
              <a:t>find</a:t>
            </a:r>
            <a:r>
              <a:rPr lang="sv-SE" sz="6400" dirty="0"/>
              <a:t> full text- fråga vad de tror att ikonen betyder </a:t>
            </a:r>
          </a:p>
          <a:p>
            <a:pPr lvl="2"/>
            <a:r>
              <a:rPr lang="sv-SE" sz="6400" dirty="0"/>
              <a:t>Vad tror du ska hända när du klickar här? Vad betyder det? </a:t>
            </a:r>
            <a:br>
              <a:rPr lang="sv-SE" sz="6400" dirty="0"/>
            </a:br>
            <a:r>
              <a:rPr lang="sv-SE" sz="6400" dirty="0"/>
              <a:t>Kan du se något sätt att får fram det som är i fulltext</a:t>
            </a:r>
            <a:r>
              <a:rPr lang="sv-SE" sz="6400" dirty="0" smtClean="0"/>
              <a:t>?</a:t>
            </a:r>
            <a:r>
              <a:rPr lang="sv-SE" sz="6400" dirty="0"/>
              <a:t/>
            </a:r>
            <a:br>
              <a:rPr lang="sv-SE" sz="6400" dirty="0"/>
            </a:br>
            <a:r>
              <a:rPr lang="sv-SE" sz="6400" dirty="0"/>
              <a:t/>
            </a:r>
            <a:br>
              <a:rPr lang="sv-SE" sz="6400" dirty="0"/>
            </a:br>
            <a:endParaRPr lang="sv-SE" sz="6400" dirty="0"/>
          </a:p>
          <a:p>
            <a:pPr marL="0" lvl="0" indent="0">
              <a:buNone/>
            </a:pPr>
            <a:r>
              <a:rPr lang="sv-SE" sz="6400" b="1" dirty="0" smtClean="0"/>
              <a:t>3. Fulltext</a:t>
            </a:r>
            <a:r>
              <a:rPr lang="sv-SE" sz="6400" b="1" dirty="0"/>
              <a:t>/ </a:t>
            </a:r>
            <a:r>
              <a:rPr lang="sv-SE" sz="6400" b="1" dirty="0" err="1"/>
              <a:t>library</a:t>
            </a:r>
            <a:r>
              <a:rPr lang="sv-SE" sz="6400" b="1" dirty="0"/>
              <a:t> </a:t>
            </a:r>
            <a:r>
              <a:rPr lang="sv-SE" sz="6400" b="1" dirty="0" err="1"/>
              <a:t>catalogue</a:t>
            </a:r>
            <a:r>
              <a:rPr lang="sv-SE" sz="6400" b="1" dirty="0"/>
              <a:t> andra fasetter, andra namn? </a:t>
            </a:r>
            <a:r>
              <a:rPr lang="sv-SE" sz="6400" dirty="0"/>
              <a:t>(visa utskrifter 2:1/2:2/2:3</a:t>
            </a:r>
            <a:r>
              <a:rPr lang="sv-SE" sz="6400" dirty="0" smtClean="0"/>
              <a:t>)</a:t>
            </a:r>
            <a:r>
              <a:rPr lang="sv-SE" sz="6400" b="1" dirty="0"/>
              <a:t>	</a:t>
            </a:r>
            <a:endParaRPr lang="sv-SE" sz="6400" dirty="0"/>
          </a:p>
          <a:p>
            <a:pPr marL="342900" lvl="1" indent="0">
              <a:buNone/>
            </a:pPr>
            <a:r>
              <a:rPr lang="sv-SE" sz="6400" dirty="0" smtClean="0"/>
              <a:t>a. Visa </a:t>
            </a:r>
            <a:r>
              <a:rPr lang="sv-SE" sz="6400" dirty="0"/>
              <a:t>två förslag- vad tänker du</a:t>
            </a:r>
            <a:r>
              <a:rPr lang="sv-SE" sz="6400" dirty="0" smtClean="0"/>
              <a:t>?</a:t>
            </a:r>
            <a:endParaRPr lang="sv-SE" sz="6400" dirty="0"/>
          </a:p>
          <a:p>
            <a:pPr marL="342900" lvl="1" indent="0">
              <a:buNone/>
            </a:pPr>
            <a:r>
              <a:rPr lang="sv-SE" sz="6400" dirty="0" smtClean="0"/>
              <a:t>b. har </a:t>
            </a:r>
            <a:r>
              <a:rPr lang="sv-SE" sz="6400" dirty="0"/>
              <a:t>du ett annat förslag som känns tydligt? </a:t>
            </a:r>
          </a:p>
          <a:p>
            <a:pPr marL="0" indent="0">
              <a:buNone/>
            </a:pPr>
            <a:endParaRPr lang="sv-SE" sz="6400" dirty="0"/>
          </a:p>
          <a:p>
            <a:pPr marL="0" lvl="0" indent="0">
              <a:buNone/>
            </a:pPr>
            <a:r>
              <a:rPr lang="sv-SE" sz="6400" b="1" dirty="0" smtClean="0"/>
              <a:t>4. Fulltext/fjärrlån </a:t>
            </a:r>
            <a:r>
              <a:rPr lang="sv-SE" sz="6400" b="1" dirty="0"/>
              <a:t>ikon (Read </a:t>
            </a:r>
            <a:r>
              <a:rPr lang="sv-SE" sz="6400" b="1" dirty="0" err="1"/>
              <a:t>this</a:t>
            </a:r>
            <a:r>
              <a:rPr lang="sv-SE" sz="6400" b="1" dirty="0"/>
              <a:t>/ Läs hela/ </a:t>
            </a:r>
            <a:r>
              <a:rPr lang="sv-SE" sz="6400" b="1" dirty="0" err="1" smtClean="0"/>
              <a:t>request</a:t>
            </a:r>
            <a:r>
              <a:rPr lang="sv-SE" sz="6400" b="1" dirty="0" smtClean="0"/>
              <a:t> </a:t>
            </a:r>
            <a:r>
              <a:rPr lang="sv-SE" sz="6400" b="1" dirty="0"/>
              <a:t>ILL copy</a:t>
            </a:r>
            <a:r>
              <a:rPr lang="sv-SE" sz="6400" b="1" dirty="0" smtClean="0"/>
              <a:t>) </a:t>
            </a:r>
            <a:r>
              <a:rPr lang="sv-SE" sz="6400" dirty="0" smtClean="0"/>
              <a:t>(visa </a:t>
            </a:r>
            <a:r>
              <a:rPr lang="sv-SE" sz="6400" dirty="0"/>
              <a:t>utskrifter (4:1/4:2</a:t>
            </a:r>
            <a:r>
              <a:rPr lang="sv-SE" sz="6400" dirty="0" smtClean="0"/>
              <a:t>)</a:t>
            </a:r>
            <a:br>
              <a:rPr lang="sv-SE" sz="6400" dirty="0" smtClean="0"/>
            </a:br>
            <a:r>
              <a:rPr lang="sv-SE" sz="6400" b="1" dirty="0" smtClean="0"/>
              <a:t>         </a:t>
            </a:r>
            <a:r>
              <a:rPr lang="sv-SE" sz="6400" dirty="0" smtClean="0"/>
              <a:t>a. Vilket </a:t>
            </a:r>
            <a:r>
              <a:rPr lang="sv-SE" sz="6400" dirty="0"/>
              <a:t>funkar bäst? </a:t>
            </a:r>
          </a:p>
          <a:p>
            <a:pPr marL="342900" lvl="1" indent="0">
              <a:buNone/>
            </a:pPr>
            <a:r>
              <a:rPr lang="sv-SE" sz="6400" dirty="0"/>
              <a:t/>
            </a:r>
            <a:br>
              <a:rPr lang="sv-SE" sz="6400" dirty="0"/>
            </a:br>
            <a:endParaRPr lang="sv-SE" sz="6400" dirty="0" smtClean="0"/>
          </a:p>
          <a:p>
            <a:pPr marL="0" lvl="0" indent="0">
              <a:buNone/>
            </a:pPr>
            <a:r>
              <a:rPr lang="sv-SE" sz="6400" b="1" dirty="0" smtClean="0"/>
              <a:t>5. Hur många exemplar finns det av </a:t>
            </a:r>
            <a:r>
              <a:rPr lang="sv-SE" sz="6400" b="1" i="1" dirty="0" smtClean="0"/>
              <a:t>Vetenskaplig metod </a:t>
            </a:r>
            <a:r>
              <a:rPr lang="sv-SE" sz="6400" b="1" i="1" dirty="0" err="1" smtClean="0"/>
              <a:t>Ejvegård</a:t>
            </a:r>
            <a:r>
              <a:rPr lang="sv-SE" sz="6400" b="1" i="1" dirty="0" smtClean="0"/>
              <a:t> 2009</a:t>
            </a:r>
            <a:r>
              <a:rPr lang="sv-SE" sz="6400" b="1" dirty="0" smtClean="0"/>
              <a:t>? </a:t>
            </a:r>
            <a:r>
              <a:rPr lang="sv-SE" sz="6400" dirty="0" smtClean="0"/>
              <a:t/>
            </a:r>
            <a:br>
              <a:rPr lang="sv-SE" sz="6400" dirty="0" smtClean="0"/>
            </a:br>
            <a:r>
              <a:rPr lang="sv-SE" sz="6400" dirty="0" smtClean="0"/>
              <a:t>         Kan du se om den finns här? Var hittar du den?  (ha sökningen klar)</a:t>
            </a:r>
          </a:p>
          <a:p>
            <a:endParaRPr lang="sv-SE" sz="6400" dirty="0"/>
          </a:p>
          <a:p>
            <a:pPr marL="0" lvl="0" indent="0">
              <a:buNone/>
            </a:pPr>
            <a:r>
              <a:rPr lang="sv-SE" sz="6400" b="1" dirty="0" smtClean="0"/>
              <a:t>6. Reservera </a:t>
            </a:r>
            <a:r>
              <a:rPr lang="sv-SE" sz="6400" b="1" dirty="0"/>
              <a:t>en bok via mobilen? Sök upp </a:t>
            </a:r>
            <a:r>
              <a:rPr lang="sv-SE" sz="6400" b="1" i="1" dirty="0"/>
              <a:t>Enkätboken av </a:t>
            </a:r>
            <a:r>
              <a:rPr lang="sv-SE" sz="6400" b="1" i="1" dirty="0" err="1"/>
              <a:t>Trost</a:t>
            </a:r>
            <a:r>
              <a:rPr lang="sv-SE" sz="6400" b="1" dirty="0"/>
              <a:t> och ställ dig i kö på den </a:t>
            </a:r>
            <a:r>
              <a:rPr lang="sv-SE" sz="6400" b="1" dirty="0" smtClean="0"/>
              <a:t>(</a:t>
            </a:r>
            <a:r>
              <a:rPr lang="sv-SE" sz="6400" b="1" dirty="0"/>
              <a:t>välj engelsk </a:t>
            </a:r>
            <a:r>
              <a:rPr lang="sv-SE" sz="6400" b="1" dirty="0" smtClean="0"/>
              <a:t>bok, vi </a:t>
            </a:r>
            <a:r>
              <a:rPr lang="sv-SE" sz="6400" b="1" dirty="0"/>
              <a:t>tog Zadie Smiths senaste)</a:t>
            </a:r>
            <a:r>
              <a:rPr lang="sv-SE" sz="6400" dirty="0"/>
              <a:t> (Ha sökningen klar på mobilen</a:t>
            </a:r>
            <a:r>
              <a:rPr lang="sv-SE" sz="6400" dirty="0" smtClean="0"/>
              <a:t>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80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21936"/>
          </a:xfrm>
        </p:spPr>
        <p:txBody>
          <a:bodyPr/>
          <a:lstStyle/>
          <a:p>
            <a:r>
              <a:rPr lang="sv-SE" dirty="0">
                <a:solidFill>
                  <a:srgbClr val="00B050"/>
                </a:solidFill>
              </a:rPr>
              <a:t>Hur gick vi till väga</a:t>
            </a:r>
            <a:r>
              <a:rPr lang="sv-SE" dirty="0" smtClean="0">
                <a:solidFill>
                  <a:srgbClr val="00B050"/>
                </a:solidFill>
              </a:rPr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481958"/>
            <a:ext cx="7886700" cy="52131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Satt nära entrén på </a:t>
            </a:r>
            <a:r>
              <a:rPr lang="sv-SE" dirty="0" err="1" smtClean="0"/>
              <a:t>Orkanenbiblioteket</a:t>
            </a:r>
            <a:r>
              <a:rPr lang="sv-SE" dirty="0" smtClean="0"/>
              <a:t>, </a:t>
            </a:r>
            <a:r>
              <a:rPr lang="sv-SE" dirty="0" err="1" smtClean="0"/>
              <a:t>whiteboard</a:t>
            </a:r>
            <a:r>
              <a:rPr lang="sv-SE" dirty="0" smtClean="0"/>
              <a:t> med info om testet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err="1" smtClean="0"/>
              <a:t>Kaffevagn</a:t>
            </a:r>
            <a:r>
              <a:rPr lang="sv-SE" dirty="0" smtClean="0"/>
              <a:t>, choklad, frukt!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Tidpunkt 11-12.30 och 13.30-16.45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Haffade studenter som gick förbi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Undersökningen </a:t>
            </a:r>
            <a:r>
              <a:rPr lang="sv-SE" dirty="0"/>
              <a:t>utfördes </a:t>
            </a:r>
            <a:r>
              <a:rPr lang="sv-SE" dirty="0" smtClean="0"/>
              <a:t>individuellt eller 2 </a:t>
            </a:r>
            <a:r>
              <a:rPr lang="sv-SE" dirty="0" err="1" smtClean="0"/>
              <a:t>pers</a:t>
            </a:r>
            <a:r>
              <a:rPr lang="sv-SE" dirty="0" smtClean="0"/>
              <a:t> tillsammans</a:t>
            </a:r>
            <a:endParaRPr lang="sv-S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Kit med frågor, handouts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/>
              <a:t>En frågade/visade på </a:t>
            </a:r>
            <a:r>
              <a:rPr lang="sv-SE" dirty="0" err="1" smtClean="0"/>
              <a:t>ipad</a:t>
            </a:r>
            <a:r>
              <a:rPr lang="sv-SE" dirty="0" smtClean="0"/>
              <a:t>, dator och papper, en </a:t>
            </a:r>
            <a:r>
              <a:rPr lang="sv-SE" dirty="0"/>
              <a:t>antecknade 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065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Studenterna som deltog i</a:t>
            </a:r>
            <a:br>
              <a:rPr lang="sv-SE" dirty="0" smtClean="0">
                <a:solidFill>
                  <a:srgbClr val="00B050"/>
                </a:solidFill>
              </a:rPr>
            </a:br>
            <a:r>
              <a:rPr lang="sv-SE" dirty="0" smtClean="0">
                <a:solidFill>
                  <a:srgbClr val="00B050"/>
                </a:solidFill>
              </a:rPr>
              <a:t>undersökningen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8559"/>
            <a:ext cx="6750944" cy="450760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 smtClean="0"/>
              <a:t>11 </a:t>
            </a:r>
            <a:r>
              <a:rPr lang="sv-SE" sz="2400" dirty="0" err="1" smtClean="0"/>
              <a:t>st</a:t>
            </a:r>
            <a:r>
              <a:rPr lang="sv-SE" sz="2400" dirty="0" smtClean="0"/>
              <a:t>, 8 test-tillfällen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 smtClean="0"/>
              <a:t>Flest </a:t>
            </a:r>
            <a:r>
              <a:rPr lang="sv-SE" sz="2400" dirty="0" err="1" smtClean="0"/>
              <a:t>Malmö-studenter</a:t>
            </a:r>
            <a:r>
              <a:rPr lang="sv-SE" sz="2400" dirty="0" smtClean="0"/>
              <a:t>, några Lund-studenter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 smtClean="0"/>
              <a:t>Alla läste något samhällsvetenskapligt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 smtClean="0"/>
              <a:t>Alla hade sökt i </a:t>
            </a:r>
            <a:r>
              <a:rPr lang="sv-SE" sz="2400" dirty="0" err="1" smtClean="0"/>
              <a:t>Libsearch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9230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398329" cy="1968171"/>
          </a:xfrm>
        </p:spPr>
        <p:txBody>
          <a:bodyPr/>
          <a:lstStyle/>
          <a:p>
            <a:r>
              <a:rPr lang="sv-SE" dirty="0" smtClean="0">
                <a:solidFill>
                  <a:srgbClr val="00B050"/>
                </a:solidFill>
              </a:rPr>
              <a:t>Nu börjar vi testa!</a:t>
            </a:r>
            <a:endParaRPr lang="sv-SE" dirty="0">
              <a:solidFill>
                <a:srgbClr val="00B050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4069" y="982923"/>
            <a:ext cx="6624001" cy="4968000"/>
          </a:xfrm>
        </p:spPr>
      </p:pic>
    </p:spTree>
    <p:extLst>
      <p:ext uri="{BB962C8B-B14F-4D97-AF65-F5344CB8AC3E}">
        <p14:creationId xmlns:p14="http://schemas.microsoft.com/office/powerpoint/2010/main" val="41988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4605</TotalTime>
  <Words>873</Words>
  <Application>Microsoft Office PowerPoint</Application>
  <PresentationFormat>Bildspel på skärmen (4:3)</PresentationFormat>
  <Paragraphs>180</Paragraphs>
  <Slides>24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PowerPoint-presentation</vt:lpstr>
      <vt:lpstr>Bakgrund</vt:lpstr>
      <vt:lpstr>Syftet med användarundersökningen av EDS</vt:lpstr>
      <vt:lpstr>    Vad ville vi undersöka?    </vt:lpstr>
      <vt:lpstr>Vad ville vi undersöka?  </vt:lpstr>
      <vt:lpstr>Frågor version 2</vt:lpstr>
      <vt:lpstr>Hur gick vi till väga?</vt:lpstr>
      <vt:lpstr>Studenterna som deltog i undersökningen</vt:lpstr>
      <vt:lpstr>Nu börjar vi testa!</vt:lpstr>
      <vt:lpstr>Find fulltext i träfflistan</vt:lpstr>
      <vt:lpstr>Fasetten ”Limit to”</vt:lpstr>
      <vt:lpstr>PowerPoint-presentation</vt:lpstr>
      <vt:lpstr>Fulltext/fjärrlån-ikon</vt:lpstr>
      <vt:lpstr>PowerPoint-presentation</vt:lpstr>
      <vt:lpstr>Test 2 fasetten ”Limit to” – en omgång till </vt:lpstr>
      <vt:lpstr>Vi försöker komma på ett bättre namn för att avgränsa till våra böcker.  Vilket förslag är tydligast?</vt:lpstr>
      <vt:lpstr>Om du vill avgränsa så att du bara får träffar på sådant som du kan läsa direkt på nätet, vilket förslag är tydligast?</vt:lpstr>
      <vt:lpstr>Test 3 – Annan RTAC-visning?</vt:lpstr>
      <vt:lpstr>Vad funkade bra?</vt:lpstr>
      <vt:lpstr>Att tänka på till nästa gång………</vt:lpstr>
      <vt:lpstr>Vad har vi ändrat?</vt:lpstr>
      <vt:lpstr>Vi har också ändrat ”Detailed record”</vt:lpstr>
      <vt:lpstr>Vad vill vi testa vidare?</vt:lpstr>
      <vt:lpstr>Tack!</vt:lpstr>
    </vt:vector>
  </TitlesOfParts>
  <Company>Malmö högskola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Trygg</dc:creator>
  <cp:lastModifiedBy>Eva Sejmyr</cp:lastModifiedBy>
  <cp:revision>193</cp:revision>
  <cp:lastPrinted>2015-05-18T11:45:16Z</cp:lastPrinted>
  <dcterms:created xsi:type="dcterms:W3CDTF">2014-12-11T09:34:35Z</dcterms:created>
  <dcterms:modified xsi:type="dcterms:W3CDTF">2017-11-13T08:59:49Z</dcterms:modified>
</cp:coreProperties>
</file>