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2" r:id="rId4"/>
    <p:sldId id="267" r:id="rId5"/>
    <p:sldId id="266" r:id="rId6"/>
    <p:sldId id="268" r:id="rId7"/>
    <p:sldId id="269" r:id="rId8"/>
    <p:sldId id="270" r:id="rId9"/>
    <p:sldId id="271" r:id="rId10"/>
    <p:sldId id="263" r:id="rId11"/>
    <p:sldId id="272" r:id="rId12"/>
    <p:sldId id="273" r:id="rId13"/>
    <p:sldId id="274" r:id="rId14"/>
    <p:sldId id="265" r:id="rId15"/>
    <p:sldId id="278" r:id="rId16"/>
    <p:sldId id="276" r:id="rId17"/>
    <p:sldId id="279" r:id="rId18"/>
    <p:sldId id="280" r:id="rId19"/>
    <p:sldId id="275" r:id="rId20"/>
    <p:sldId id="277" r:id="rId21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1" autoAdjust="0"/>
    <p:restoredTop sz="94660"/>
  </p:normalViewPr>
  <p:slideViewPr>
    <p:cSldViewPr>
      <p:cViewPr>
        <p:scale>
          <a:sx n="60" d="100"/>
          <a:sy n="60" d="100"/>
        </p:scale>
        <p:origin x="-2198" y="-8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0357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76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70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99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7863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3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6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26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6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8728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7987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title style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pic>
        <p:nvPicPr>
          <p:cNvPr id="97285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5pPr>
      <a:lvl6pPr marL="4572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6pPr>
      <a:lvl7pPr marL="9144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7pPr>
      <a:lvl8pPr marL="13716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8pPr>
      <a:lvl9pPr marL="18288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56565" y="773705"/>
            <a:ext cx="7772400" cy="2151062"/>
          </a:xfrm>
        </p:spPr>
        <p:txBody>
          <a:bodyPr/>
          <a:lstStyle/>
          <a:p>
            <a:pPr algn="ctr"/>
            <a:r>
              <a:rPr lang="sv-SE" sz="3200" dirty="0" smtClean="0"/>
              <a:t>Förbättringar </a:t>
            </a:r>
            <a:r>
              <a:rPr lang="sv-SE" sz="3200" dirty="0"/>
              <a:t>i Linnéuniversitetets </a:t>
            </a:r>
            <a:r>
              <a:rPr lang="sv-SE" sz="3200" dirty="0" err="1" smtClean="0"/>
              <a:t>OneSearch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 smtClean="0"/>
              <a:t>(och </a:t>
            </a:r>
            <a:r>
              <a:rPr lang="sv-SE" sz="3200" dirty="0" err="1" smtClean="0"/>
              <a:t>Medbibs</a:t>
            </a:r>
            <a:r>
              <a:rPr lang="sv-SE" sz="3200" dirty="0" smtClean="0"/>
              <a:t> EDS)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3113965"/>
            <a:ext cx="6400800" cy="1669740"/>
          </a:xfrm>
        </p:spPr>
        <p:txBody>
          <a:bodyPr/>
          <a:lstStyle/>
          <a:p>
            <a:endParaRPr lang="sv-SE" dirty="0" smtClean="0"/>
          </a:p>
          <a:p>
            <a:r>
              <a:rPr lang="sv-SE" sz="2000" dirty="0" smtClean="0"/>
              <a:t>Nordic </a:t>
            </a:r>
            <a:r>
              <a:rPr lang="sv-SE" sz="2000" dirty="0" err="1" smtClean="0"/>
              <a:t>User</a:t>
            </a:r>
            <a:r>
              <a:rPr lang="sv-SE" sz="2000" dirty="0" smtClean="0"/>
              <a:t> Group</a:t>
            </a:r>
            <a:endParaRPr lang="sv-SE" dirty="0"/>
          </a:p>
          <a:p>
            <a:r>
              <a:rPr lang="sv-SE" dirty="0" smtClean="0"/>
              <a:t>Stockholms UB, torsdagen </a:t>
            </a:r>
            <a:r>
              <a:rPr lang="sv-SE" dirty="0"/>
              <a:t>den </a:t>
            </a:r>
            <a:r>
              <a:rPr lang="sv-SE" dirty="0" smtClean="0"/>
              <a:t>17/3-2016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1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99210" y="53625"/>
            <a:ext cx="66607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Cross-</a:t>
            </a:r>
            <a:r>
              <a:rPr lang="sv-SE" dirty="0" err="1" smtClean="0">
                <a:latin typeface="Times New Roman"/>
                <a:ea typeface="Calibri"/>
                <a:cs typeface="Times New Roman"/>
              </a:rPr>
              <a:t>domain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sv-SE" dirty="0" err="1" smtClean="0">
                <a:latin typeface="Times New Roman"/>
                <a:ea typeface="Calibri"/>
                <a:cs typeface="Times New Roman"/>
              </a:rPr>
              <a:t>scripting</a:t>
            </a:r>
            <a:endParaRPr lang="sv-SE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3" name="Grupp 2"/>
          <p:cNvGrpSpPr/>
          <p:nvPr/>
        </p:nvGrpSpPr>
        <p:grpSpPr>
          <a:xfrm>
            <a:off x="1519555" y="548680"/>
            <a:ext cx="6104890" cy="5472608"/>
            <a:chOff x="1519555" y="1052736"/>
            <a:chExt cx="6104890" cy="5472608"/>
          </a:xfrm>
        </p:grpSpPr>
        <p:grpSp>
          <p:nvGrpSpPr>
            <p:cNvPr id="4" name="Grupp 3"/>
            <p:cNvGrpSpPr/>
            <p:nvPr/>
          </p:nvGrpSpPr>
          <p:grpSpPr>
            <a:xfrm>
              <a:off x="1519555" y="1052736"/>
              <a:ext cx="6104890" cy="5472608"/>
              <a:chOff x="1519555" y="692696"/>
              <a:chExt cx="6104890" cy="5472608"/>
            </a:xfrm>
          </p:grpSpPr>
          <p:sp>
            <p:nvSpPr>
              <p:cNvPr id="14" name="Figur 2"/>
              <p:cNvSpPr>
                <a:spLocks noChangeArrowheads="1"/>
              </p:cNvSpPr>
              <p:nvPr/>
            </p:nvSpPr>
            <p:spPr bwMode="auto">
              <a:xfrm>
                <a:off x="4329430" y="4310633"/>
                <a:ext cx="3295015" cy="1854671"/>
              </a:xfrm>
              <a:prstGeom prst="roundRect">
                <a:avLst>
                  <a:gd name="adj" fmla="val 10394"/>
                </a:avLst>
              </a:prstGeom>
              <a:noFill/>
              <a:ln w="2540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rot="0" vert="horz" wrap="square" lIns="228600" tIns="0" rIns="228600" bIns="22860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v-SE" sz="1400" dirty="0" smtClean="0">
                    <a:ea typeface="Calibri"/>
                    <a:cs typeface="Times New Roman"/>
                  </a:rPr>
                  <a:t>Voyager-server</a:t>
                </a:r>
                <a:br>
                  <a:rPr lang="sv-SE" sz="1400" dirty="0" smtClean="0">
                    <a:ea typeface="Calibri"/>
                    <a:cs typeface="Times New Roman"/>
                  </a:rPr>
                </a:br>
                <a:r>
                  <a:rPr lang="sv-SE" sz="1400" dirty="0" smtClean="0">
                    <a:ea typeface="Calibri"/>
                    <a:cs typeface="Times New Roman"/>
                  </a:rPr>
                  <a:t>lnu.sub.su.se</a:t>
                </a:r>
                <a:endParaRPr lang="sv-S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Figur 2"/>
              <p:cNvSpPr>
                <a:spLocks noChangeArrowheads="1"/>
              </p:cNvSpPr>
              <p:nvPr/>
            </p:nvSpPr>
            <p:spPr bwMode="auto">
              <a:xfrm>
                <a:off x="1519555" y="692696"/>
                <a:ext cx="3886200" cy="3516084"/>
              </a:xfrm>
              <a:prstGeom prst="roundRect">
                <a:avLst>
                  <a:gd name="adj" fmla="val 10394"/>
                </a:avLst>
              </a:prstGeom>
              <a:noFill/>
              <a:ln w="2540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rot="0" vert="horz" wrap="square" lIns="228600" tIns="0" rIns="228600" bIns="22860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v-SE" sz="1400" dirty="0" smtClean="0">
                    <a:effectLst/>
                    <a:latin typeface="Calibri"/>
                    <a:ea typeface="Calibri"/>
                    <a:cs typeface="Times New Roman"/>
                  </a:rPr>
                  <a:t>EBSCO-server</a:t>
                </a:r>
                <a:br>
                  <a:rPr lang="sv-SE" sz="1400" dirty="0" smtClean="0"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sv-SE" sz="1400" dirty="0" smtClean="0">
                    <a:effectLst/>
                    <a:latin typeface="Calibri"/>
                    <a:ea typeface="Calibri"/>
                    <a:cs typeface="Times New Roman"/>
                  </a:rPr>
                  <a:t>ehis.ebscohost.com</a:t>
                </a:r>
                <a:endParaRPr lang="sv-S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16" name="Bildobjekt 15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0530" y="1360805"/>
                <a:ext cx="3533775" cy="264795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7" name="Magnetskiva 16"/>
              <p:cNvSpPr/>
              <p:nvPr/>
            </p:nvSpPr>
            <p:spPr>
              <a:xfrm>
                <a:off x="6682105" y="5083645"/>
                <a:ext cx="723900" cy="819150"/>
              </a:xfrm>
              <a:prstGeom prst="flowChartMagneticDisk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sv-SE"/>
              </a:p>
            </p:txBody>
          </p:sp>
          <p:sp>
            <p:nvSpPr>
              <p:cNvPr id="18" name="Textruta 2"/>
              <p:cNvSpPr txBox="1">
                <a:spLocks noChangeArrowheads="1"/>
              </p:cNvSpPr>
              <p:nvPr/>
            </p:nvSpPr>
            <p:spPr bwMode="auto">
              <a:xfrm>
                <a:off x="4443730" y="5321770"/>
                <a:ext cx="923925" cy="59055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bg2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36000" tIns="36000" rIns="36000" bIns="360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sv-SE" sz="1400" dirty="0">
                    <a:effectLst/>
                    <a:ea typeface="Calibri"/>
                    <a:cs typeface="Times New Roman"/>
                  </a:rPr>
                  <a:t>Perl</a:t>
                </a:r>
              </a:p>
            </p:txBody>
          </p:sp>
          <p:sp>
            <p:nvSpPr>
              <p:cNvPr id="19" name="Textruta 2"/>
              <p:cNvSpPr txBox="1">
                <a:spLocks noChangeArrowheads="1"/>
              </p:cNvSpPr>
              <p:nvPr/>
            </p:nvSpPr>
            <p:spPr bwMode="auto">
              <a:xfrm>
                <a:off x="2643505" y="3789680"/>
                <a:ext cx="923925" cy="59055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bg2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36000" tIns="36000" rIns="36000" bIns="3600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sv-SE" sz="1400" dirty="0" err="1">
                    <a:effectLst/>
                    <a:ea typeface="Calibri"/>
                    <a:cs typeface="Times New Roman"/>
                  </a:rPr>
                  <a:t>Javascript</a:t>
                </a:r>
                <a:endParaRPr lang="sv-SE" sz="1400" dirty="0">
                  <a:effectLst/>
                  <a:ea typeface="Calibri"/>
                  <a:cs typeface="Times New Roman"/>
                </a:endParaRPr>
              </a:p>
            </p:txBody>
          </p:sp>
          <p:grpSp>
            <p:nvGrpSpPr>
              <p:cNvPr id="20" name="Grupp 19"/>
              <p:cNvGrpSpPr/>
              <p:nvPr/>
            </p:nvGrpSpPr>
            <p:grpSpPr>
              <a:xfrm rot="1800000">
                <a:off x="3631958" y="4358126"/>
                <a:ext cx="990600" cy="600075"/>
                <a:chOff x="2225805" y="3264729"/>
                <a:chExt cx="990600" cy="600075"/>
              </a:xfrm>
            </p:grpSpPr>
            <p:sp>
              <p:nvSpPr>
                <p:cNvPr id="30" name="Höger 29"/>
                <p:cNvSpPr/>
                <p:nvPr/>
              </p:nvSpPr>
              <p:spPr>
                <a:xfrm>
                  <a:off x="2225805" y="3264729"/>
                  <a:ext cx="990600" cy="600075"/>
                </a:xfrm>
                <a:prstGeom prst="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31" name="Textruta 2"/>
                <p:cNvSpPr txBox="1">
                  <a:spLocks noChangeArrowheads="1"/>
                </p:cNvSpPr>
                <p:nvPr/>
              </p:nvSpPr>
              <p:spPr bwMode="auto">
                <a:xfrm>
                  <a:off x="2329088" y="3436178"/>
                  <a:ext cx="758913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sv-SE" sz="1100" dirty="0">
                      <a:effectLst/>
                      <a:latin typeface="Calibri"/>
                      <a:ea typeface="Calibri"/>
                      <a:cs typeface="Times New Roman"/>
                    </a:rPr>
                    <a:t>1. </a:t>
                  </a:r>
                  <a:r>
                    <a:rPr lang="sv-SE" sz="1100" dirty="0" err="1">
                      <a:effectLst/>
                      <a:latin typeface="Calibri"/>
                      <a:ea typeface="Calibri"/>
                      <a:cs typeface="Times New Roman"/>
                    </a:rPr>
                    <a:t>bibId</a:t>
                  </a:r>
                  <a:endParaRPr lang="sv-SE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21" name="Grupp 20"/>
              <p:cNvGrpSpPr/>
              <p:nvPr/>
            </p:nvGrpSpPr>
            <p:grpSpPr>
              <a:xfrm>
                <a:off x="5529580" y="4997920"/>
                <a:ext cx="990600" cy="600075"/>
                <a:chOff x="4010025" y="3737480"/>
                <a:chExt cx="990600" cy="600075"/>
              </a:xfrm>
            </p:grpSpPr>
            <p:sp>
              <p:nvSpPr>
                <p:cNvPr id="28" name="Höger 27"/>
                <p:cNvSpPr/>
                <p:nvPr/>
              </p:nvSpPr>
              <p:spPr>
                <a:xfrm>
                  <a:off x="4010025" y="3737480"/>
                  <a:ext cx="990600" cy="600075"/>
                </a:xfrm>
                <a:prstGeom prst="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29" name="Textruta 2"/>
                <p:cNvSpPr txBox="1">
                  <a:spLocks noChangeArrowheads="1"/>
                </p:cNvSpPr>
                <p:nvPr/>
              </p:nvSpPr>
              <p:spPr bwMode="auto">
                <a:xfrm>
                  <a:off x="4113307" y="3908930"/>
                  <a:ext cx="758913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sv-SE" sz="1100">
                      <a:effectLst/>
                      <a:latin typeface="Calibri"/>
                      <a:ea typeface="Calibri"/>
                      <a:cs typeface="Times New Roman"/>
                    </a:rPr>
                    <a:t>2. SQL</a:t>
                  </a:r>
                </a:p>
              </p:txBody>
            </p:sp>
          </p:grpSp>
          <p:grpSp>
            <p:nvGrpSpPr>
              <p:cNvPr id="22" name="Grupp 21"/>
              <p:cNvGrpSpPr/>
              <p:nvPr/>
            </p:nvGrpSpPr>
            <p:grpSpPr>
              <a:xfrm>
                <a:off x="5501005" y="5493220"/>
                <a:ext cx="1304925" cy="600075"/>
                <a:chOff x="3981450" y="4232780"/>
                <a:chExt cx="1304925" cy="600075"/>
              </a:xfrm>
            </p:grpSpPr>
            <p:sp>
              <p:nvSpPr>
                <p:cNvPr id="26" name="Höger 25"/>
                <p:cNvSpPr/>
                <p:nvPr/>
              </p:nvSpPr>
              <p:spPr>
                <a:xfrm rot="10800000">
                  <a:off x="4000500" y="4232780"/>
                  <a:ext cx="990600" cy="600075"/>
                </a:xfrm>
                <a:prstGeom prst="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27" name="Textruta 2"/>
                <p:cNvSpPr txBox="1">
                  <a:spLocks noChangeArrowheads="1"/>
                </p:cNvSpPr>
                <p:nvPr/>
              </p:nvSpPr>
              <p:spPr bwMode="auto">
                <a:xfrm>
                  <a:off x="3981450" y="4404230"/>
                  <a:ext cx="1304925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sv-SE" sz="1100" dirty="0">
                      <a:effectLst/>
                      <a:latin typeface="Calibri"/>
                      <a:ea typeface="Calibri"/>
                      <a:cs typeface="Times New Roman"/>
                    </a:rPr>
                    <a:t>3. Exemplarinfo</a:t>
                  </a:r>
                </a:p>
              </p:txBody>
            </p:sp>
          </p:grpSp>
          <p:grpSp>
            <p:nvGrpSpPr>
              <p:cNvPr id="23" name="Grupp 22"/>
              <p:cNvGrpSpPr/>
              <p:nvPr/>
            </p:nvGrpSpPr>
            <p:grpSpPr>
              <a:xfrm rot="1800000">
                <a:off x="3193808" y="4796279"/>
                <a:ext cx="1314449" cy="600075"/>
                <a:chOff x="1787655" y="3702878"/>
                <a:chExt cx="1314449" cy="600075"/>
              </a:xfrm>
            </p:grpSpPr>
            <p:sp>
              <p:nvSpPr>
                <p:cNvPr id="24" name="Höger 23"/>
                <p:cNvSpPr/>
                <p:nvPr/>
              </p:nvSpPr>
              <p:spPr>
                <a:xfrm rot="10800000">
                  <a:off x="1787655" y="3702878"/>
                  <a:ext cx="990600" cy="600075"/>
                </a:xfrm>
                <a:prstGeom prst="rightArrow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sv-SE"/>
                </a:p>
              </p:txBody>
            </p:sp>
            <p:sp>
              <p:nvSpPr>
                <p:cNvPr id="25" name="Textruta 2"/>
                <p:cNvSpPr txBox="1">
                  <a:spLocks noChangeArrowheads="1"/>
                </p:cNvSpPr>
                <p:nvPr/>
              </p:nvSpPr>
              <p:spPr bwMode="auto">
                <a:xfrm>
                  <a:off x="1797179" y="3874328"/>
                  <a:ext cx="1304925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sv-SE" sz="1100">
                      <a:effectLst/>
                      <a:latin typeface="Calibri"/>
                      <a:ea typeface="Calibri"/>
                      <a:cs typeface="Times New Roman"/>
                    </a:rPr>
                    <a:t>4. HTML-tabell</a:t>
                  </a:r>
                </a:p>
              </p:txBody>
            </p:sp>
          </p:grpSp>
        </p:grpSp>
        <p:grpSp>
          <p:nvGrpSpPr>
            <p:cNvPr id="5" name="Grupp 4"/>
            <p:cNvGrpSpPr/>
            <p:nvPr/>
          </p:nvGrpSpPr>
          <p:grpSpPr>
            <a:xfrm rot="20769844">
              <a:off x="3308101" y="5267689"/>
              <a:ext cx="702941" cy="752474"/>
              <a:chOff x="1688469" y="3871412"/>
              <a:chExt cx="1087118" cy="1162046"/>
            </a:xfrm>
          </p:grpSpPr>
          <p:grpSp>
            <p:nvGrpSpPr>
              <p:cNvPr id="6" name="Grupp 5"/>
              <p:cNvGrpSpPr/>
              <p:nvPr/>
            </p:nvGrpSpPr>
            <p:grpSpPr>
              <a:xfrm>
                <a:off x="1688469" y="4452433"/>
                <a:ext cx="544195" cy="581025"/>
                <a:chOff x="1534058" y="4791890"/>
                <a:chExt cx="1143001" cy="1219200"/>
              </a:xfrm>
            </p:grpSpPr>
            <p:cxnSp>
              <p:nvCxnSpPr>
                <p:cNvPr id="11" name="Vinklad  10"/>
                <p:cNvCxnSpPr/>
                <p:nvPr/>
              </p:nvCxnSpPr>
              <p:spPr>
                <a:xfrm rot="5400000" flipH="1" flipV="1">
                  <a:off x="1515009" y="5611039"/>
                  <a:ext cx="419100" cy="381001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Vinklad  11"/>
                <p:cNvCxnSpPr/>
                <p:nvPr/>
              </p:nvCxnSpPr>
              <p:spPr>
                <a:xfrm rot="5400000" flipH="1" flipV="1">
                  <a:off x="1896007" y="5210990"/>
                  <a:ext cx="419101" cy="381001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Vinklad  12"/>
                <p:cNvCxnSpPr/>
                <p:nvPr/>
              </p:nvCxnSpPr>
              <p:spPr>
                <a:xfrm rot="5400000" flipH="1" flipV="1">
                  <a:off x="2277008" y="4810940"/>
                  <a:ext cx="419101" cy="381001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upp 6"/>
              <p:cNvGrpSpPr/>
              <p:nvPr/>
            </p:nvGrpSpPr>
            <p:grpSpPr>
              <a:xfrm>
                <a:off x="2231390" y="3871412"/>
                <a:ext cx="544197" cy="581028"/>
                <a:chOff x="2076977" y="4210864"/>
                <a:chExt cx="1143007" cy="1219203"/>
              </a:xfrm>
            </p:grpSpPr>
            <p:cxnSp>
              <p:nvCxnSpPr>
                <p:cNvPr id="8" name="Vinklad  7"/>
                <p:cNvCxnSpPr/>
                <p:nvPr/>
              </p:nvCxnSpPr>
              <p:spPr>
                <a:xfrm rot="5400000" flipH="1" flipV="1">
                  <a:off x="2057928" y="5030016"/>
                  <a:ext cx="419100" cy="381002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Vinklad  8"/>
                <p:cNvCxnSpPr/>
                <p:nvPr/>
              </p:nvCxnSpPr>
              <p:spPr>
                <a:xfrm rot="5400000" flipH="1" flipV="1">
                  <a:off x="2438930" y="4629966"/>
                  <a:ext cx="419100" cy="381002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Vinklad  9"/>
                <p:cNvCxnSpPr/>
                <p:nvPr/>
              </p:nvCxnSpPr>
              <p:spPr>
                <a:xfrm rot="5400000" flipH="1" flipV="1">
                  <a:off x="2819933" y="4229914"/>
                  <a:ext cx="419102" cy="381001"/>
                </a:xfrm>
                <a:prstGeom prst="bentConnector3">
                  <a:avLst/>
                </a:prstGeom>
                <a:ln w="152400">
                  <a:solidFill>
                    <a:schemeClr val="bg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5493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Vecka ihop vyn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03" y="1291800"/>
            <a:ext cx="6811962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6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Tidskriftssökning</a:t>
            </a:r>
            <a:endParaRPr lang="sv-SE" dirty="0" smtClean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60" y="1133745"/>
            <a:ext cx="553402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3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Mobilgränssnittet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0" y="818710"/>
            <a:ext cx="43529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75" y="1088740"/>
            <a:ext cx="44291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3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6565" y="428026"/>
            <a:ext cx="66607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sv-SE" dirty="0" smtClean="0">
                <a:effectLst/>
                <a:latin typeface="Times New Roman"/>
                <a:ea typeface="Calibri"/>
                <a:cs typeface="Times New Roman"/>
              </a:rPr>
              <a:t>Mobilgränssnittet</a:t>
            </a:r>
            <a:endParaRPr lang="sv-SE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30" y="2079315"/>
            <a:ext cx="6907212" cy="809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151620" y="1403775"/>
            <a:ext cx="423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EzProxy</a:t>
            </a:r>
            <a:r>
              <a:rPr lang="sv-SE" dirty="0" smtClean="0"/>
              <a:t> </a:t>
            </a:r>
            <a:r>
              <a:rPr lang="sv-SE" dirty="0" err="1" smtClean="0"/>
              <a:t>config</a:t>
            </a:r>
            <a:r>
              <a:rPr lang="sv-SE" dirty="0" smtClean="0"/>
              <a:t> för EBSCO, tillägg: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241630" y="3158970"/>
            <a:ext cx="7065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 kombination med att vi leder alla </a:t>
            </a:r>
            <a:r>
              <a:rPr lang="sv-SE" dirty="0" err="1" smtClean="0"/>
              <a:t>Eduroam</a:t>
            </a:r>
            <a:r>
              <a:rPr lang="sv-SE" dirty="0" smtClean="0"/>
              <a:t>-anrop via proxyservern gör detta att vi får en möjlighet att påverka även mobilgränssnittet med </a:t>
            </a:r>
            <a:r>
              <a:rPr lang="sv-SE" dirty="0" err="1" smtClean="0"/>
              <a:t>javascript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93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41630" y="413665"/>
            <a:ext cx="666074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Länkar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E-bokslänkar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Enhetlighet </a:t>
            </a: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E-bokslänk identifieras utifrån URL</a:t>
            </a: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err="1">
                <a:latin typeface="Times New Roman"/>
                <a:ea typeface="Calibri"/>
                <a:cs typeface="Times New Roman"/>
              </a:rPr>
              <a:t>J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avascript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byter ut länktexten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Hjälp </a:t>
            </a:r>
            <a:r>
              <a:rPr lang="sv-SE" dirty="0">
                <a:latin typeface="Times New Roman"/>
                <a:ea typeface="Calibri"/>
                <a:cs typeface="Times New Roman"/>
              </a:rPr>
              <a:t>till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E-bokslänkar </a:t>
            </a: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L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everantör identifieras utifrån URL</a:t>
            </a: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err="1">
                <a:latin typeface="Times New Roman"/>
                <a:ea typeface="Calibri"/>
                <a:cs typeface="Times New Roman"/>
              </a:rPr>
              <a:t>L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ightbox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med hjälptext läggs till m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hj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a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 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Rapportering av trasiga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länkar 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Typ av länk identifieras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(vissa länkar, t.ex.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ill-länkar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, undantas)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L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änk skapas med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till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lightbox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med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formulär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Ajaxanrop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till perlskript på separat server för bearbetning av data och skickande av mejl till vårt interna ärendehanteringssystem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Mantis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71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6565" y="413665"/>
            <a:ext cx="724580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Länkar, forts.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SwePub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-länk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Typ av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SwePub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-länk identifieras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ersätter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fjärrlånelänken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 med länken ”Kontrollera tillgänglighet”, en länk som pekar på ett externt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Javascriptet gör en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sökning i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lokala katalogen på tidskrift eller bok och levererar resultat:</a:t>
            </a: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”Tidskriften/boken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finns tillgänglig i tryckt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form”</a:t>
            </a:r>
            <a:endParaRPr lang="sv-SE" i="1" dirty="0">
              <a:latin typeface="Times New Roman"/>
              <a:ea typeface="Calibri"/>
              <a:cs typeface="Times New Roman"/>
            </a:endParaRP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”Det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verkar som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om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tidskriften/boken finns i tryckt form på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biblioteket”</a:t>
            </a:r>
            <a:endParaRPr lang="sv-SE" i="1" dirty="0">
              <a:latin typeface="Times New Roman"/>
              <a:ea typeface="Calibri"/>
              <a:cs typeface="Times New Roman"/>
            </a:endParaRPr>
          </a:p>
          <a:p>
            <a:pPr marL="1657350" lvl="3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”Tidskriften/boken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finns inte tillgänglig i tryckt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form”</a:t>
            </a: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Medbib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: Läs e-bok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+mn-lt"/>
                <a:ea typeface="Calibri"/>
                <a:cs typeface="Times New Roman"/>
              </a:rPr>
              <a:t>En ny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custom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link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skapas: Läs e-bok 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+mn-lt"/>
                <a:ea typeface="Calibri"/>
                <a:cs typeface="Times New Roman"/>
              </a:rPr>
              <a:t>Visas om posten kommer från den lokala katalogen och bara om ISBN finns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+mn-lt"/>
                <a:ea typeface="Calibri"/>
                <a:cs typeface="Times New Roman"/>
              </a:rPr>
              <a:t>Använder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link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resolver och gör uppslag mot online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holdings</a:t>
            </a:r>
            <a:endParaRPr lang="sv-SE" i="1" dirty="0" smtClean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22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46575" y="493651"/>
            <a:ext cx="733581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Länkar, forts.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Katalogen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Hitta-bok-länk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hitta-knapp läggs till fysiska böcker i träfflistan med hjälp av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leder till en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lightbox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vars innehåll skapas utifrån ett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ajaxanrop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till bakomliggande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perlapp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Beställningsknapp för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böcker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 smtClean="0">
                <a:latin typeface="Times New Roman"/>
                <a:ea typeface="Calibri"/>
                <a:cs typeface="Times New Roman"/>
              </a:rPr>
              <a:t>Beställ/köa-knapp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läggs till fysiska böcker i träfflistan med hjälp av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javascript</a:t>
            </a:r>
            <a:endParaRPr lang="sv-SE" i="1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leder till en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iframe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med formulär på separat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server</a:t>
            </a:r>
            <a:endParaRPr lang="sv-SE" dirty="0" smtClean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Calibri"/>
                <a:ea typeface="Calibri"/>
                <a:cs typeface="Times New Roman"/>
              </a:rPr>
              <a:t>Övrigt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Övergång </a:t>
            </a:r>
            <a:r>
              <a:rPr lang="sv-SE" dirty="0">
                <a:latin typeface="Times New Roman"/>
                <a:ea typeface="Calibri"/>
                <a:cs typeface="Times New Roman"/>
              </a:rPr>
              <a:t>mellan engelsk och svensk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EDS-sökning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+mn-lt"/>
                <a:ea typeface="Calibri"/>
                <a:cs typeface="Times New Roman"/>
              </a:rPr>
              <a:t>Länken som byter gränssnitt förändras med </a:t>
            </a:r>
            <a:r>
              <a:rPr lang="sv-SE" i="1" dirty="0" err="1">
                <a:latin typeface="+mn-lt"/>
                <a:ea typeface="Calibri"/>
                <a:cs typeface="Times New Roman"/>
              </a:rPr>
              <a:t>javascript</a:t>
            </a:r>
            <a:r>
              <a:rPr lang="sv-SE" i="1" dirty="0">
                <a:latin typeface="+mn-lt"/>
                <a:ea typeface="Calibri"/>
                <a:cs typeface="Times New Roman"/>
              </a:rPr>
              <a:t> så att aktuell sökfråga skickas med (hämtas från adressfältet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)</a:t>
            </a:r>
            <a:endParaRPr lang="sv-SE" i="1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81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59" y="278650"/>
            <a:ext cx="7695855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Länkar, forts.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Övrigt</a:t>
            </a:r>
            <a:endParaRPr lang="sv-SE" i="1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Vecka ihop vyn för enstaka post </a:t>
            </a: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i="1" dirty="0">
                <a:latin typeface="+mn-lt"/>
                <a:ea typeface="Calibri"/>
                <a:cs typeface="Times New Roman"/>
              </a:rPr>
              <a:t>Ett </a:t>
            </a:r>
            <a:r>
              <a:rPr lang="sv-SE" i="1" dirty="0" err="1">
                <a:latin typeface="+mn-lt"/>
                <a:ea typeface="Calibri"/>
                <a:cs typeface="Times New Roman"/>
              </a:rPr>
              <a:t>javascript</a:t>
            </a:r>
            <a:r>
              <a:rPr lang="sv-SE" i="1" dirty="0">
                <a:latin typeface="+mn-lt"/>
                <a:ea typeface="Calibri"/>
                <a:cs typeface="Times New Roman"/>
              </a:rPr>
              <a:t> döljer delar av den bibliografiska infon (för fysiska böcker enbart) genom att ändra höjden på elementet i fråga. En länk som återställer höjden läggs dessutom till nedanför listan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.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Tydligare </a:t>
            </a:r>
            <a:r>
              <a:rPr lang="sv-SE" dirty="0" err="1" smtClean="0">
                <a:latin typeface="Times New Roman"/>
                <a:ea typeface="Calibri"/>
                <a:cs typeface="Times New Roman"/>
              </a:rPr>
              <a:t>tidskriftssökning</a:t>
            </a: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i="1" dirty="0">
                <a:latin typeface="Times New Roman"/>
                <a:ea typeface="Calibri"/>
                <a:cs typeface="Times New Roman"/>
              </a:rPr>
              <a:t>Då sökformuläret skickas infogar ett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javascript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avgränsning till tidskrifter med 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sökkoder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sv-SE" i="1" dirty="0" err="1" smtClean="0">
                <a:latin typeface="Times New Roman"/>
                <a:ea typeface="Calibri"/>
                <a:cs typeface="Times New Roman"/>
              </a:rPr>
              <a:t>kvalifikatorer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(PT 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Journal); när träfflistan visas plockar ett annat </a:t>
            </a:r>
            <a:r>
              <a:rPr lang="sv-SE" i="1" dirty="0" err="1">
                <a:latin typeface="Times New Roman"/>
                <a:ea typeface="Calibri"/>
                <a:cs typeface="Times New Roman"/>
              </a:rPr>
              <a:t>javascript</a:t>
            </a:r>
            <a:r>
              <a:rPr lang="sv-SE" i="1" dirty="0">
                <a:latin typeface="Times New Roman"/>
                <a:ea typeface="Calibri"/>
                <a:cs typeface="Times New Roman"/>
              </a:rPr>
              <a:t> bort denna del av sökningen, så att den inte ska synas i sökfältet</a:t>
            </a:r>
            <a:r>
              <a:rPr lang="sv-SE" i="1" dirty="0" smtClean="0">
                <a:latin typeface="Times New Roman"/>
                <a:ea typeface="Calibri"/>
                <a:cs typeface="Times New Roman"/>
              </a:rPr>
              <a:t>.</a:t>
            </a: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dirty="0" smtClean="0">
                <a:effectLst/>
                <a:latin typeface="Times New Roman"/>
                <a:ea typeface="Calibri"/>
                <a:cs typeface="Times New Roman"/>
              </a:rPr>
              <a:t>Mobilgränssnittet</a:t>
            </a:r>
          </a:p>
          <a:p>
            <a:pPr marL="1200150" lvl="2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i="1" dirty="0" err="1" smtClean="0">
                <a:latin typeface="+mn-lt"/>
                <a:ea typeface="Calibri"/>
                <a:cs typeface="Times New Roman"/>
              </a:rPr>
              <a:t>Ezproxy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config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</a:t>
            </a:r>
            <a:r>
              <a:rPr lang="sv-SE" i="1" dirty="0">
                <a:latin typeface="+mn-lt"/>
                <a:ea typeface="Calibri"/>
                <a:cs typeface="Times New Roman"/>
              </a:rPr>
              <a:t>(direktiven </a:t>
            </a:r>
            <a:r>
              <a:rPr lang="sv-SE" i="1" dirty="0" err="1">
                <a:latin typeface="+mn-lt"/>
                <a:ea typeface="Calibri"/>
                <a:cs typeface="Times New Roman"/>
              </a:rPr>
              <a:t>Find</a:t>
            </a:r>
            <a:r>
              <a:rPr lang="sv-SE" i="1" dirty="0">
                <a:latin typeface="+mn-lt"/>
                <a:ea typeface="Calibri"/>
                <a:cs typeface="Times New Roman"/>
              </a:rPr>
              <a:t>/</a:t>
            </a:r>
            <a:r>
              <a:rPr lang="sv-SE" i="1" dirty="0" err="1">
                <a:latin typeface="+mn-lt"/>
                <a:ea typeface="Calibri"/>
                <a:cs typeface="Times New Roman"/>
              </a:rPr>
              <a:t>Replace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) används för att hänvisa till </a:t>
            </a:r>
            <a:r>
              <a:rPr lang="sv-SE" i="1" dirty="0" err="1" smtClean="0">
                <a:latin typeface="+mn-lt"/>
                <a:ea typeface="Calibri"/>
                <a:cs typeface="Times New Roman"/>
              </a:rPr>
              <a:t>javascript</a:t>
            </a:r>
            <a:r>
              <a:rPr lang="sv-SE" i="1" dirty="0" smtClean="0">
                <a:latin typeface="+mn-lt"/>
                <a:ea typeface="Calibri"/>
                <a:cs typeface="Times New Roman"/>
              </a:rPr>
              <a:t> </a:t>
            </a:r>
          </a:p>
          <a:p>
            <a:pPr marL="1200150" lvl="2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i="1" dirty="0" smtClean="0">
                <a:latin typeface="+mn-lt"/>
                <a:ea typeface="Calibri"/>
                <a:cs typeface="Times New Roman"/>
              </a:rPr>
              <a:t>All </a:t>
            </a:r>
            <a:r>
              <a:rPr lang="sv-SE" i="1" dirty="0">
                <a:latin typeface="+mn-lt"/>
                <a:ea typeface="Calibri"/>
                <a:cs typeface="Times New Roman"/>
              </a:rPr>
              <a:t>användning av mobilgränssnittet tvingas sedan (i praktiken) genom </a:t>
            </a:r>
            <a:r>
              <a:rPr lang="sv-SE" i="1" dirty="0" err="1">
                <a:latin typeface="+mn-lt"/>
                <a:ea typeface="Calibri"/>
                <a:cs typeface="Times New Roman"/>
              </a:rPr>
              <a:t>proxyn</a:t>
            </a:r>
            <a:endParaRPr lang="sv-SE" i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08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6565" y="428026"/>
            <a:ext cx="66607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sv-SE" dirty="0" err="1" smtClean="0">
                <a:effectLst/>
                <a:latin typeface="Times New Roman"/>
                <a:ea typeface="Calibri"/>
                <a:cs typeface="Times New Roman"/>
              </a:rPr>
              <a:t>Bottom</a:t>
            </a:r>
            <a:r>
              <a:rPr lang="sv-SE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sv-SE" dirty="0" err="1" smtClean="0">
                <a:latin typeface="Times New Roman"/>
                <a:ea typeface="Calibri"/>
                <a:cs typeface="Times New Roman"/>
              </a:rPr>
              <a:t>branding</a:t>
            </a:r>
            <a:endParaRPr lang="sv-SE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33" y="1583795"/>
            <a:ext cx="72786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4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41630" y="413665"/>
            <a:ext cx="6660740" cy="5635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Länkar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E-bokslänkar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Enhetlighet</a:t>
            </a:r>
          </a:p>
          <a:p>
            <a:pPr marL="1200150" lvl="2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Hjälp </a:t>
            </a:r>
            <a:r>
              <a:rPr lang="sv-SE" dirty="0">
                <a:latin typeface="Times New Roman"/>
                <a:ea typeface="Calibri"/>
                <a:cs typeface="Times New Roman"/>
              </a:rPr>
              <a:t>till E-bokslänkar 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Rapportering av trasiga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länkar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SwePub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-länk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Medbib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: Läs e-bok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Katalogen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Hitta-bok-länk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Beställningsknapp för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böcker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sv-SE" dirty="0" smtClean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latin typeface="Calibri"/>
                <a:ea typeface="Calibri"/>
                <a:cs typeface="Times New Roman"/>
              </a:rPr>
              <a:t>Övrigt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Övergång </a:t>
            </a:r>
            <a:r>
              <a:rPr lang="sv-SE" dirty="0">
                <a:latin typeface="Times New Roman"/>
                <a:ea typeface="Calibri"/>
                <a:cs typeface="Times New Roman"/>
              </a:rPr>
              <a:t>mellan engelsk och svensk EDS-sökning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Times New Roman"/>
                <a:ea typeface="Calibri"/>
                <a:cs typeface="Times New Roman"/>
              </a:rPr>
              <a:t>Vecka ihop vyn för enstaka post 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Tydligare tidskriftssökning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sv-SE" dirty="0" smtClean="0">
                <a:effectLst/>
                <a:latin typeface="Times New Roman"/>
                <a:ea typeface="Calibri"/>
                <a:cs typeface="Times New Roman"/>
              </a:rPr>
              <a:t>Mobilgränssnittet</a:t>
            </a:r>
            <a:endParaRPr lang="sv-SE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71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41630" y="1988840"/>
            <a:ext cx="666074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endParaRPr lang="sv-SE" dirty="0" smtClean="0">
              <a:latin typeface="Times New Roman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E-bokslänk för tryckta poster</a:t>
            </a:r>
            <a:endParaRPr lang="sv-SE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E-boksavgränsning över träfflistan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Flikar för sökrutan (allt/böcker/artiklar)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UX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Calibri"/>
                <a:ea typeface="Calibri"/>
                <a:cs typeface="Times New Roman"/>
              </a:rPr>
              <a:t>Anpassningsbar </a:t>
            </a:r>
            <a:r>
              <a:rPr lang="sv-SE" dirty="0" err="1" smtClean="0">
                <a:latin typeface="Calibri"/>
                <a:ea typeface="Calibri"/>
                <a:cs typeface="Times New Roman"/>
              </a:rPr>
              <a:t>Bokkarusell</a:t>
            </a:r>
            <a:endParaRPr lang="sv-SE" dirty="0" smtClean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Calibri"/>
                <a:ea typeface="Calibri"/>
                <a:cs typeface="Times New Roman"/>
              </a:rPr>
              <a:t>Branda fulltextsidan via </a:t>
            </a:r>
            <a:r>
              <a:rPr lang="sv-SE" dirty="0" smtClean="0">
                <a:latin typeface="Calibri"/>
                <a:ea typeface="Calibri"/>
                <a:cs typeface="Times New Roman"/>
              </a:rPr>
              <a:t>FTF-överdelen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>
                <a:latin typeface="Calibri"/>
                <a:ea typeface="Calibri"/>
                <a:cs typeface="Times New Roman"/>
              </a:rPr>
              <a:t>Feedback-funktion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556665" y="117875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Times New Roman"/>
                <a:ea typeface="Calibri"/>
                <a:cs typeface="Times New Roman"/>
              </a:rPr>
              <a:t>Kommande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förbättringar (ett urval förslag)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19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Enhetliga e-bokslänkar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53" y="863715"/>
            <a:ext cx="8621712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3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Hjälp till e-bokslänkar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67" y="900578"/>
            <a:ext cx="7381038" cy="500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0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Rapportering </a:t>
            </a:r>
            <a:r>
              <a:rPr lang="sv-SE" dirty="0">
                <a:latin typeface="Times New Roman"/>
                <a:ea typeface="Calibri"/>
                <a:cs typeface="Times New Roman"/>
              </a:rPr>
              <a:t>av trasiga 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länkar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01" y="3068960"/>
            <a:ext cx="8776998" cy="284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72" y="863715"/>
            <a:ext cx="5354108" cy="235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0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SwePub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-länk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70" y="1172775"/>
            <a:ext cx="768826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4" y="3187871"/>
            <a:ext cx="8711981" cy="222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9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err="1" smtClean="0">
                <a:latin typeface="Times New Roman"/>
                <a:ea typeface="Calibri"/>
                <a:cs typeface="Times New Roman"/>
              </a:rPr>
              <a:t>Medbib</a:t>
            </a:r>
            <a:r>
              <a:rPr lang="sv-SE" dirty="0" smtClean="0">
                <a:latin typeface="Times New Roman"/>
                <a:ea typeface="Calibri"/>
                <a:cs typeface="Times New Roman"/>
              </a:rPr>
              <a:t>: Läs e-bok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10" y="1453260"/>
            <a:ext cx="6373812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6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Hitta bok-länk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3" y="1084870"/>
            <a:ext cx="8393112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6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41530" y="343338"/>
            <a:ext cx="666074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sv-SE" dirty="0" smtClean="0">
                <a:latin typeface="Times New Roman"/>
                <a:ea typeface="Calibri"/>
                <a:cs typeface="Times New Roman"/>
              </a:rPr>
              <a:t>Beställningsknapp för böcker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28" y="1268760"/>
            <a:ext cx="7192962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6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ＭＳ Ｐゴシック"/>
        <a:cs typeface="Times New Roman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517</Words>
  <Application>Microsoft Office PowerPoint</Application>
  <PresentationFormat>Bildspel på skärmen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1_Office Theme</vt:lpstr>
      <vt:lpstr>Förbättringar i Linnéuniversitetets OneSearch (och Medbibs EDS)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Linnéuniversitetet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Personaldag UB</dc:title>
  <dc:creator>Jonas Barck</dc:creator>
  <cp:lastModifiedBy>Britta Wallin</cp:lastModifiedBy>
  <cp:revision>72</cp:revision>
  <dcterms:created xsi:type="dcterms:W3CDTF">2009-09-01T10:41:47Z</dcterms:created>
  <dcterms:modified xsi:type="dcterms:W3CDTF">2016-03-24T09:54:17Z</dcterms:modified>
</cp:coreProperties>
</file>