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8" r:id="rId5"/>
    <p:sldId id="270" r:id="rId6"/>
    <p:sldId id="259" r:id="rId7"/>
    <p:sldId id="258" r:id="rId8"/>
    <p:sldId id="260" r:id="rId9"/>
    <p:sldId id="261" r:id="rId10"/>
    <p:sldId id="262" r:id="rId11"/>
    <p:sldId id="264" r:id="rId12"/>
    <p:sldId id="265" r:id="rId13"/>
    <p:sldId id="269" r:id="rId14"/>
  </p:sldIdLst>
  <p:sldSz cx="9144000" cy="6858000" type="screen4x3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852"/>
    <a:srgbClr val="2A79AA"/>
    <a:srgbClr val="2A79B3"/>
    <a:srgbClr val="2B81BC"/>
    <a:srgbClr val="2B81B3"/>
    <a:srgbClr val="2981B5"/>
    <a:srgbClr val="1A93BE"/>
    <a:srgbClr val="0D8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0903"/>
            <a:ext cx="7772400" cy="161702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86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3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1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630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1606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7630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1606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5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6B51E7-CBF0-4338-AAA2-C496029EA473}" type="datetimeFigureOut">
              <a:rPr lang="en-US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4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968290-FE37-49C4-86B6-5078B5EA595F}" type="datetimeFigureOut">
              <a:rPr lang="en-US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6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36551" y="65961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6551" y="4820858"/>
            <a:ext cx="3989512" cy="14031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004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3" r:id="rId5"/>
    <p:sldLayoutId id="2147483794" r:id="rId6"/>
    <p:sldLayoutId id="2147483792" r:id="rId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3200" kern="1200">
          <a:solidFill>
            <a:srgbClr val="162852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200">
          <a:solidFill>
            <a:srgbClr val="162852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rgbClr val="162852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rgbClr val="162852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162852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162852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162852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tu.se/ltu/li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>
          <a:xfrm>
            <a:off x="685800" y="1681163"/>
            <a:ext cx="7772400" cy="1616075"/>
          </a:xfrm>
        </p:spPr>
        <p:txBody>
          <a:bodyPr/>
          <a:lstStyle/>
          <a:p>
            <a:r>
              <a:rPr lang="sv-SE" dirty="0" smtClean="0">
                <a:latin typeface="Arial" pitchFamily="34" charset="0"/>
                <a:ea typeface="ＭＳ Ｐゴシック" pitchFamily="34" charset="-128"/>
              </a:rPr>
              <a:t>EDS</a:t>
            </a:r>
            <a:br>
              <a:rPr lang="sv-SE" dirty="0" smtClean="0">
                <a:latin typeface="Arial" pitchFamily="34" charset="0"/>
                <a:ea typeface="ＭＳ Ｐゴシック" pitchFamily="34" charset="-128"/>
              </a:rPr>
            </a:br>
            <a:r>
              <a:rPr lang="sv-SE" dirty="0" smtClean="0">
                <a:latin typeface="Arial" pitchFamily="34" charset="0"/>
                <a:ea typeface="ＭＳ Ｐゴシック" pitchFamily="34" charset="-128"/>
              </a:rPr>
              <a:t>Luleå tekniska universitet </a:t>
            </a:r>
            <a:br>
              <a:rPr lang="sv-SE" dirty="0" smtClean="0">
                <a:latin typeface="Arial" pitchFamily="34" charset="0"/>
                <a:ea typeface="ＭＳ Ｐゴシック" pitchFamily="34" charset="-128"/>
              </a:rPr>
            </a:br>
            <a:endParaRPr lang="sv-SE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87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ea typeface="+mn-ea"/>
              </a:rPr>
              <a:t>Presentation </a:t>
            </a:r>
            <a:r>
              <a:rPr lang="en-US" sz="1800" dirty="0" err="1" smtClean="0">
                <a:ea typeface="+mn-ea"/>
              </a:rPr>
              <a:t>på</a:t>
            </a:r>
            <a:r>
              <a:rPr lang="en-US" sz="1800" dirty="0" smtClean="0">
                <a:ea typeface="+mn-ea"/>
              </a:rPr>
              <a:t> EDS </a:t>
            </a:r>
            <a:r>
              <a:rPr lang="en-US" sz="1800" dirty="0" err="1" smtClean="0">
                <a:ea typeface="+mn-ea"/>
              </a:rPr>
              <a:t>Nätverksmöte</a:t>
            </a:r>
            <a:r>
              <a:rPr lang="en-US" sz="1800" dirty="0" smtClean="0">
                <a:ea typeface="+mn-ea"/>
              </a:rPr>
              <a:t> 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2016-03-16 Stockholm</a:t>
            </a:r>
            <a:br>
              <a:rPr lang="en-US" sz="1800" dirty="0" smtClean="0">
                <a:ea typeface="+mn-ea"/>
              </a:rPr>
            </a:br>
            <a:r>
              <a:rPr lang="en-US" sz="1800" dirty="0" smtClean="0">
                <a:ea typeface="+mn-ea"/>
              </a:rPr>
              <a:t>Christina Rask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Gick Live 2015-12-07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Små och stora saker som inte fungerar:</a:t>
            </a:r>
            <a:br>
              <a:rPr lang="sv-SE" dirty="0" smtClean="0"/>
            </a:br>
            <a:endParaRPr lang="sv-SE" dirty="0" smtClean="0"/>
          </a:p>
          <a:p>
            <a:r>
              <a:rPr lang="sv-SE" sz="1800" dirty="0" smtClean="0"/>
              <a:t>Tillgång till fulltexten på artikelnivå. När gå igenom förlagets konfiguration resp. </a:t>
            </a:r>
            <a:r>
              <a:rPr lang="sv-SE" sz="1800" dirty="0" err="1" smtClean="0"/>
              <a:t>FulltextFinder</a:t>
            </a:r>
            <a:r>
              <a:rPr lang="sv-SE" sz="1800" dirty="0" smtClean="0"/>
              <a:t>?</a:t>
            </a:r>
            <a:br>
              <a:rPr lang="sv-SE" sz="1800" dirty="0" smtClean="0"/>
            </a:br>
            <a:endParaRPr lang="sv-SE" sz="1800" dirty="0" smtClean="0"/>
          </a:p>
          <a:p>
            <a:r>
              <a:rPr lang="sv-SE" sz="1800" dirty="0" smtClean="0"/>
              <a:t>Exporterna till LIBRIS inte ännu korrekta! </a:t>
            </a:r>
            <a:br>
              <a:rPr lang="sv-SE" sz="1800" dirty="0" smtClean="0"/>
            </a:br>
            <a:r>
              <a:rPr lang="sv-SE" sz="1800" dirty="0" smtClean="0"/>
              <a:t>(2016-03-16)</a:t>
            </a:r>
          </a:p>
          <a:p>
            <a:r>
              <a:rPr lang="sv-SE" sz="1800" dirty="0"/>
              <a:t/>
            </a:r>
            <a:br>
              <a:rPr lang="sv-SE" sz="1800" dirty="0"/>
            </a:br>
            <a:r>
              <a:rPr lang="sv-SE" sz="1800" dirty="0" smtClean="0"/>
              <a:t>Funderar på hur </a:t>
            </a:r>
            <a:r>
              <a:rPr lang="sv-SE" sz="1800" dirty="0" err="1" smtClean="0"/>
              <a:t>Ebsco</a:t>
            </a:r>
            <a:r>
              <a:rPr lang="sv-SE" sz="1800" dirty="0" smtClean="0"/>
              <a:t> arbetar. </a:t>
            </a:r>
            <a:br>
              <a:rPr lang="sv-SE" sz="1800" dirty="0" smtClean="0"/>
            </a:br>
            <a:r>
              <a:rPr lang="sv-SE" sz="1800" dirty="0" smtClean="0"/>
              <a:t>Är varje nytt bibliotek en helt ny installation? Här borde </a:t>
            </a:r>
            <a:r>
              <a:rPr lang="sv-SE" sz="1800" dirty="0" err="1" smtClean="0"/>
              <a:t>Ebsco</a:t>
            </a:r>
            <a:r>
              <a:rPr lang="sv-SE" sz="1800" dirty="0" smtClean="0"/>
              <a:t> ta fram de erfarenheter och inställningar som är gjorda för andra bibliotek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05046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Sökruta på bibliotekswebb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Benämning på hur man pedagogiskt ska söka: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Böcker – sökning görs i LIBRIS</a:t>
            </a:r>
            <a:br>
              <a:rPr lang="sv-SE" dirty="0" smtClean="0"/>
            </a:br>
            <a:r>
              <a:rPr lang="sv-SE" dirty="0" smtClean="0"/>
              <a:t>Artiklar – sökning görs i EDS</a:t>
            </a:r>
          </a:p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837" y="3587815"/>
            <a:ext cx="52006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915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Ändring som ska göras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Benämna Artiklar till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Artiklar / E-böcker</a:t>
            </a:r>
          </a:p>
          <a:p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267" y="3345991"/>
            <a:ext cx="52006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910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Länk till EDS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Luleå universitetsbibliotek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133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Bakgrund:</a:t>
            </a:r>
            <a:br>
              <a:rPr lang="sv-SE" dirty="0" smtClean="0"/>
            </a:br>
            <a:r>
              <a:rPr lang="sv-SE" dirty="0" smtClean="0"/>
              <a:t>Tidigare Discovery: Primo</a:t>
            </a:r>
          </a:p>
          <a:p>
            <a:r>
              <a:rPr lang="sv-SE" dirty="0" smtClean="0"/>
              <a:t>Måste konkurrensutsätta igen</a:t>
            </a:r>
          </a:p>
          <a:p>
            <a:endParaRPr lang="sv-SE" dirty="0"/>
          </a:p>
          <a:p>
            <a:r>
              <a:rPr lang="sv-SE" dirty="0" smtClean="0"/>
              <a:t>Förstudie i juni 2015</a:t>
            </a:r>
          </a:p>
        </p:txBody>
      </p:sp>
    </p:spTree>
    <p:extLst>
      <p:ext uri="{BB962C8B-B14F-4D97-AF65-F5344CB8AC3E}">
        <p14:creationId xmlns:p14="http://schemas.microsoft.com/office/powerpoint/2010/main" val="358390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Lösningsförslag 1 EDS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u="sng" dirty="0" smtClean="0"/>
              <a:t>Styrkor:</a:t>
            </a:r>
            <a:r>
              <a:rPr lang="sv-SE" sz="1800" dirty="0" smtClean="0"/>
              <a:t> </a:t>
            </a:r>
            <a:endParaRPr lang="sv-SE" sz="1800" dirty="0"/>
          </a:p>
          <a:p>
            <a:r>
              <a:rPr lang="sv-SE" sz="1800" dirty="0" smtClean="0"/>
              <a:t>Länkserver från samma leverantör</a:t>
            </a:r>
          </a:p>
          <a:p>
            <a:r>
              <a:rPr lang="sv-SE" sz="1800" dirty="0" smtClean="0"/>
              <a:t>Enklare att administrera, och kräver mindre underhåll</a:t>
            </a:r>
          </a:p>
          <a:p>
            <a:r>
              <a:rPr lang="sv-SE" sz="1800" dirty="0" smtClean="0"/>
              <a:t>Lägre årlig licenskostnad</a:t>
            </a:r>
          </a:p>
          <a:p>
            <a:r>
              <a:rPr lang="sv-SE" sz="1800" dirty="0" smtClean="0"/>
              <a:t>Tydligare gränssnitt</a:t>
            </a:r>
          </a:p>
          <a:p>
            <a:r>
              <a:rPr lang="sv-SE" sz="1800" dirty="0" smtClean="0"/>
              <a:t>Implementering ca 4 månader</a:t>
            </a:r>
            <a:br>
              <a:rPr lang="sv-SE" sz="1800" dirty="0" smtClean="0"/>
            </a:br>
            <a:endParaRPr lang="sv-SE" sz="1800" dirty="0" smtClean="0"/>
          </a:p>
          <a:p>
            <a:r>
              <a:rPr lang="sv-SE" sz="1800" u="sng" dirty="0"/>
              <a:t>Svagheter</a:t>
            </a:r>
            <a:r>
              <a:rPr lang="sv-SE" sz="1800" dirty="0"/>
              <a:t>:</a:t>
            </a:r>
          </a:p>
          <a:p>
            <a:r>
              <a:rPr lang="sv-SE" sz="1800" dirty="0"/>
              <a:t>Mindre möjligheter att anpassa och utveckla systemet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5640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Lösningsförslag 2 Primo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u="sng" dirty="0" smtClean="0"/>
              <a:t>Styrkor:</a:t>
            </a:r>
          </a:p>
          <a:p>
            <a:r>
              <a:rPr lang="sv-SE" sz="1800" dirty="0" smtClean="0"/>
              <a:t>Systemet är redan implementerat</a:t>
            </a:r>
          </a:p>
          <a:p>
            <a:r>
              <a:rPr lang="sv-SE" sz="1800" dirty="0" smtClean="0"/>
              <a:t>Stora anpassningsmöjligheter finns (vi utnyttjar dock inte dessa)</a:t>
            </a:r>
          </a:p>
          <a:p>
            <a:r>
              <a:rPr lang="sv-SE" sz="1800" dirty="0" smtClean="0"/>
              <a:t>God integration mot nuvarande ILS (som kommer att bytas ut mot </a:t>
            </a:r>
            <a:r>
              <a:rPr lang="sv-SE" sz="1800" dirty="0" err="1" smtClean="0"/>
              <a:t>Koha</a:t>
            </a:r>
            <a:r>
              <a:rPr lang="sv-SE" sz="1800" dirty="0" smtClean="0"/>
              <a:t>)</a:t>
            </a:r>
            <a:br>
              <a:rPr lang="sv-SE" sz="1800" dirty="0" smtClean="0"/>
            </a:br>
            <a:endParaRPr lang="sv-SE" sz="1800" dirty="0" smtClean="0"/>
          </a:p>
          <a:p>
            <a:r>
              <a:rPr lang="sv-SE" sz="1800" u="sng" dirty="0"/>
              <a:t>Svagheter:</a:t>
            </a:r>
          </a:p>
          <a:p>
            <a:r>
              <a:rPr lang="sv-SE" sz="1800" dirty="0"/>
              <a:t>Högre årlig licenskostnad</a:t>
            </a:r>
          </a:p>
          <a:p>
            <a:r>
              <a:rPr lang="sv-SE" sz="1800" dirty="0"/>
              <a:t>Vi betalar för funktionalitet som vi inte använder</a:t>
            </a:r>
          </a:p>
          <a:p>
            <a:r>
              <a:rPr lang="sv-SE" sz="1800" dirty="0"/>
              <a:t>Systemet är inte uppskattat av personalen</a:t>
            </a:r>
          </a:p>
          <a:p>
            <a:r>
              <a:rPr lang="sv-SE" sz="1800" dirty="0"/>
              <a:t>Vi har inte fått exporter och normaliseringsregler att fungera fullt ut</a:t>
            </a:r>
          </a:p>
          <a:p>
            <a:r>
              <a:rPr lang="sv-SE" sz="1800" dirty="0"/>
              <a:t>Relevansrankningen upplevs inte fungera</a:t>
            </a:r>
          </a:p>
          <a:p>
            <a:r>
              <a:rPr lang="sv-SE" sz="1800" dirty="0"/>
              <a:t>Länkning till fulltext fungerar inte tillfredsställande</a:t>
            </a: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90149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Förstudien rekommenderar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”Alternativ 1 EDS rekommenderas. </a:t>
            </a:r>
            <a:br>
              <a:rPr lang="sv-SE" sz="1800" dirty="0" smtClean="0"/>
            </a:br>
            <a:r>
              <a:rPr lang="sv-SE" sz="1800" dirty="0" smtClean="0"/>
              <a:t>Kopplingen mot nuvarande Länkserver väger tungt, liksom priset. </a:t>
            </a:r>
          </a:p>
          <a:p>
            <a:r>
              <a:rPr lang="sv-SE" sz="1800" dirty="0" smtClean="0"/>
              <a:t>EDS kräver mindre administration och underhåll.</a:t>
            </a:r>
            <a:br>
              <a:rPr lang="sv-SE" sz="1800" dirty="0" smtClean="0"/>
            </a:br>
            <a:r>
              <a:rPr lang="sv-SE" sz="1800" dirty="0" smtClean="0"/>
              <a:t>EDS har ett tydligare och mer lättillgängligt gränssnitt som vi tror kommer att tilltala bibliotekspersonalen som biblioteksanvändare.”</a:t>
            </a:r>
          </a:p>
          <a:p>
            <a:endParaRPr lang="sv-SE" sz="1800" dirty="0"/>
          </a:p>
          <a:p>
            <a:r>
              <a:rPr lang="sv-SE" sz="1800" dirty="0" smtClean="0"/>
              <a:t>(Ur Förstudierapport: Framtidens Discovery-system / Magnus Norberg)</a:t>
            </a:r>
          </a:p>
        </p:txBody>
      </p:sp>
    </p:spTree>
    <p:extLst>
      <p:ext uri="{BB962C8B-B14F-4D97-AF65-F5344CB8AC3E}">
        <p14:creationId xmlns:p14="http://schemas.microsoft.com/office/powerpoint/2010/main" val="340318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Beslut i IT-beredningen juni 2015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går mot att ha EDS som Discovery system</a:t>
            </a:r>
          </a:p>
          <a:p>
            <a:endParaRPr lang="sv-SE" dirty="0" smtClean="0"/>
          </a:p>
          <a:p>
            <a:r>
              <a:rPr lang="sv-SE" dirty="0" smtClean="0"/>
              <a:t>Discovery ska endast innehålla Artiklar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Böcker söker vi i LIBRIS</a:t>
            </a:r>
          </a:p>
          <a:p>
            <a:r>
              <a:rPr lang="sv-SE" dirty="0" err="1" smtClean="0"/>
              <a:t>Institutional</a:t>
            </a:r>
            <a:r>
              <a:rPr lang="sv-SE" dirty="0" smtClean="0"/>
              <a:t> </a:t>
            </a:r>
            <a:r>
              <a:rPr lang="sv-SE" dirty="0" err="1" smtClean="0"/>
              <a:t>repository</a:t>
            </a:r>
            <a:r>
              <a:rPr lang="sv-SE" dirty="0" smtClean="0"/>
              <a:t> (PURE) utanför EDS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419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Offerter togs in av tre leverantörer:</a:t>
            </a:r>
          </a:p>
          <a:p>
            <a:r>
              <a:rPr lang="sv-SE" dirty="0" err="1" smtClean="0"/>
              <a:t>Ebsco</a:t>
            </a:r>
            <a:r>
              <a:rPr lang="sv-SE" dirty="0" smtClean="0"/>
              <a:t> – EDS</a:t>
            </a:r>
          </a:p>
          <a:p>
            <a:r>
              <a:rPr lang="sv-SE" dirty="0" err="1" smtClean="0"/>
              <a:t>ExLibris</a:t>
            </a:r>
            <a:r>
              <a:rPr lang="sv-SE" dirty="0" smtClean="0"/>
              <a:t> – Primo</a:t>
            </a:r>
          </a:p>
          <a:p>
            <a:r>
              <a:rPr lang="sv-SE" dirty="0" err="1" smtClean="0"/>
              <a:t>Proquest</a:t>
            </a:r>
            <a:r>
              <a:rPr lang="sv-SE" dirty="0" smtClean="0"/>
              <a:t> – </a:t>
            </a:r>
            <a:r>
              <a:rPr lang="sv-SE" dirty="0" err="1" smtClean="0"/>
              <a:t>Summon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Beslut om att teckna avtal med </a:t>
            </a:r>
            <a:r>
              <a:rPr lang="sv-SE" dirty="0" err="1" smtClean="0"/>
              <a:t>Ebsco</a:t>
            </a:r>
            <a:r>
              <a:rPr lang="sv-SE" dirty="0" smtClean="0"/>
              <a:t> i slutet av augusti.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778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Implementeringsfasen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Arbetet startade i slutet av september</a:t>
            </a:r>
          </a:p>
          <a:p>
            <a:r>
              <a:rPr lang="sv-SE" dirty="0" smtClean="0"/>
              <a:t>Samtidigt arbetade vi med </a:t>
            </a:r>
            <a:r>
              <a:rPr lang="sv-SE" dirty="0" err="1" smtClean="0"/>
              <a:t>FulltextFinder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Systemet i drifts senast mitten av december.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545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Problem under vägen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ILL Form</a:t>
            </a:r>
            <a:br>
              <a:rPr lang="sv-SE" dirty="0" smtClean="0"/>
            </a:br>
            <a:r>
              <a:rPr lang="sv-SE" dirty="0" smtClean="0"/>
              <a:t>Vårt beställningsformulär ska in i ett ärendehanteringssystem på LTU (SD+)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Rankning av </a:t>
            </a:r>
            <a:r>
              <a:rPr lang="sv-SE" dirty="0" err="1" smtClean="0"/>
              <a:t>FulltextFinder</a:t>
            </a:r>
            <a:r>
              <a:rPr lang="sv-SE" dirty="0"/>
              <a:t> </a:t>
            </a:r>
            <a:r>
              <a:rPr lang="sv-SE" dirty="0" smtClean="0"/>
              <a:t>i Links management:</a:t>
            </a:r>
            <a:br>
              <a:rPr lang="sv-SE" dirty="0" smtClean="0"/>
            </a:br>
            <a:r>
              <a:rPr lang="sv-SE" dirty="0" smtClean="0"/>
              <a:t>Hur har ni andra gjort?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7363299"/>
      </p:ext>
    </p:extLst>
  </p:cSld>
  <p:clrMapOvr>
    <a:masterClrMapping/>
  </p:clrMapOvr>
</p:sld>
</file>

<file path=ppt/theme/theme1.xml><?xml version="1.0" encoding="utf-8"?>
<a:theme xmlns:a="http://schemas.openxmlformats.org/drawingml/2006/main" name="LTU_swe (2)">
  <a:themeElements>
    <a:clrScheme name="LTU colou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6ACCD"/>
      </a:accent1>
      <a:accent2>
        <a:srgbClr val="4F81BD"/>
      </a:accent2>
      <a:accent3>
        <a:srgbClr val="BA001C"/>
      </a:accent3>
      <a:accent4>
        <a:srgbClr val="061731"/>
      </a:accent4>
      <a:accent5>
        <a:srgbClr val="3576D0"/>
      </a:accent5>
      <a:accent6>
        <a:srgbClr val="99CCFF"/>
      </a:accent6>
      <a:hlink>
        <a:srgbClr val="394764"/>
      </a:hlink>
      <a:folHlink>
        <a:srgbClr val="3947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</TotalTime>
  <Words>163</Words>
  <Application>Microsoft Office PowerPoint</Application>
  <PresentationFormat>Bildspel på skärmen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LTU_swe (2)</vt:lpstr>
      <vt:lpstr>EDS Luleå tekniska universitet  </vt:lpstr>
      <vt:lpstr>PowerPoint-presentation</vt:lpstr>
      <vt:lpstr>Lösningsförslag 1 EDS</vt:lpstr>
      <vt:lpstr>Lösningsförslag 2 Primo</vt:lpstr>
      <vt:lpstr>Förstudien rekommenderar</vt:lpstr>
      <vt:lpstr>Beslut i IT-beredningen juni 2015</vt:lpstr>
      <vt:lpstr>PowerPoint-presentation</vt:lpstr>
      <vt:lpstr>Implementeringsfasen</vt:lpstr>
      <vt:lpstr>Problem under vägen</vt:lpstr>
      <vt:lpstr>Gick Live 2015-12-07</vt:lpstr>
      <vt:lpstr>Sökruta på bibliotekswebb</vt:lpstr>
      <vt:lpstr>Ändring som ska göras</vt:lpstr>
      <vt:lpstr>Länk till EDS</vt:lpstr>
    </vt:vector>
  </TitlesOfParts>
  <Company>LTU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Strand</dc:creator>
  <cp:lastModifiedBy>Britta Wallin</cp:lastModifiedBy>
  <cp:revision>80</cp:revision>
  <cp:lastPrinted>2016-03-02T12:05:30Z</cp:lastPrinted>
  <dcterms:created xsi:type="dcterms:W3CDTF">2012-01-18T11:55:41Z</dcterms:created>
  <dcterms:modified xsi:type="dcterms:W3CDTF">2016-03-24T09:53:58Z</dcterms:modified>
</cp:coreProperties>
</file>